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333" r:id="rId2"/>
    <p:sldId id="341" r:id="rId3"/>
    <p:sldId id="334" r:id="rId4"/>
    <p:sldId id="316" r:id="rId5"/>
    <p:sldId id="335" r:id="rId6"/>
    <p:sldId id="336" r:id="rId7"/>
    <p:sldId id="337" r:id="rId8"/>
    <p:sldId id="338" r:id="rId9"/>
    <p:sldId id="339" r:id="rId10"/>
    <p:sldId id="340" r:id="rId11"/>
    <p:sldId id="668" r:id="rId12"/>
    <p:sldId id="701" r:id="rId13"/>
    <p:sldId id="702" r:id="rId14"/>
    <p:sldId id="703" r:id="rId15"/>
    <p:sldId id="704" r:id="rId16"/>
    <p:sldId id="672" r:id="rId17"/>
    <p:sldId id="673" r:id="rId18"/>
    <p:sldId id="705" r:id="rId19"/>
    <p:sldId id="706" r:id="rId20"/>
    <p:sldId id="707" r:id="rId21"/>
    <p:sldId id="708" r:id="rId22"/>
    <p:sldId id="709" r:id="rId23"/>
    <p:sldId id="710" r:id="rId24"/>
    <p:sldId id="711" r:id="rId25"/>
    <p:sldId id="712" r:id="rId26"/>
    <p:sldId id="713" r:id="rId27"/>
    <p:sldId id="257" r:id="rId28"/>
    <p:sldId id="258" r:id="rId29"/>
    <p:sldId id="665" r:id="rId30"/>
    <p:sldId id="667" r:id="rId31"/>
    <p:sldId id="697" r:id="rId32"/>
    <p:sldId id="518" r:id="rId33"/>
    <p:sldId id="517" r:id="rId34"/>
    <p:sldId id="627" r:id="rId35"/>
    <p:sldId id="524" r:id="rId36"/>
    <p:sldId id="525" r:id="rId37"/>
    <p:sldId id="533" r:id="rId38"/>
    <p:sldId id="534" r:id="rId39"/>
    <p:sldId id="680" r:id="rId40"/>
    <p:sldId id="679" r:id="rId41"/>
    <p:sldId id="681" r:id="rId42"/>
    <p:sldId id="682" r:id="rId43"/>
    <p:sldId id="529" r:id="rId44"/>
    <p:sldId id="530" r:id="rId45"/>
    <p:sldId id="535" r:id="rId46"/>
    <p:sldId id="536" r:id="rId47"/>
    <p:sldId id="537" r:id="rId48"/>
    <p:sldId id="538" r:id="rId49"/>
    <p:sldId id="683" r:id="rId50"/>
    <p:sldId id="684" r:id="rId51"/>
    <p:sldId id="539" r:id="rId52"/>
    <p:sldId id="540" r:id="rId53"/>
    <p:sldId id="692" r:id="rId54"/>
    <p:sldId id="691" r:id="rId55"/>
    <p:sldId id="541" r:id="rId56"/>
    <p:sldId id="542" r:id="rId57"/>
    <p:sldId id="628" r:id="rId58"/>
    <p:sldId id="629" r:id="rId59"/>
    <p:sldId id="669" r:id="rId60"/>
    <p:sldId id="670" r:id="rId61"/>
    <p:sldId id="630" r:id="rId62"/>
    <p:sldId id="671" r:id="rId63"/>
    <p:sldId id="686" r:id="rId64"/>
    <p:sldId id="685" r:id="rId65"/>
    <p:sldId id="688" r:id="rId66"/>
    <p:sldId id="687" r:id="rId67"/>
    <p:sldId id="690" r:id="rId68"/>
    <p:sldId id="689" r:id="rId69"/>
    <p:sldId id="603" r:id="rId70"/>
    <p:sldId id="519" r:id="rId71"/>
    <p:sldId id="547" r:id="rId72"/>
    <p:sldId id="631" r:id="rId73"/>
    <p:sldId id="632" r:id="rId74"/>
    <p:sldId id="633" r:id="rId75"/>
    <p:sldId id="634" r:id="rId76"/>
    <p:sldId id="635" r:id="rId77"/>
    <p:sldId id="636" r:id="rId78"/>
    <p:sldId id="675" r:id="rId79"/>
    <p:sldId id="676" r:id="rId80"/>
    <p:sldId id="674" r:id="rId81"/>
    <p:sldId id="693" r:id="rId82"/>
    <p:sldId id="694" r:id="rId83"/>
    <p:sldId id="696" r:id="rId84"/>
    <p:sldId id="695" r:id="rId85"/>
    <p:sldId id="527" r:id="rId86"/>
    <p:sldId id="549" r:id="rId87"/>
    <p:sldId id="604" r:id="rId88"/>
    <p:sldId id="618" r:id="rId89"/>
    <p:sldId id="561" r:id="rId90"/>
    <p:sldId id="619" r:id="rId91"/>
    <p:sldId id="637" r:id="rId92"/>
    <p:sldId id="638" r:id="rId93"/>
    <p:sldId id="639" r:id="rId94"/>
    <p:sldId id="640" r:id="rId95"/>
    <p:sldId id="641" r:id="rId96"/>
    <p:sldId id="643" r:id="rId97"/>
    <p:sldId id="666" r:id="rId98"/>
    <p:sldId id="677" r:id="rId99"/>
    <p:sldId id="563" r:id="rId100"/>
    <p:sldId id="564" r:id="rId101"/>
    <p:sldId id="567" r:id="rId102"/>
    <p:sldId id="568" r:id="rId103"/>
    <p:sldId id="569" r:id="rId104"/>
    <p:sldId id="570" r:id="rId105"/>
    <p:sldId id="605" r:id="rId106"/>
    <p:sldId id="575" r:id="rId107"/>
    <p:sldId id="579" r:id="rId108"/>
    <p:sldId id="578" r:id="rId109"/>
    <p:sldId id="577" r:id="rId110"/>
    <p:sldId id="656" r:id="rId111"/>
    <p:sldId id="657" r:id="rId112"/>
    <p:sldId id="581" r:id="rId113"/>
    <p:sldId id="582" r:id="rId114"/>
    <p:sldId id="584" r:id="rId115"/>
    <p:sldId id="585" r:id="rId116"/>
    <p:sldId id="586" r:id="rId117"/>
    <p:sldId id="606" r:id="rId118"/>
    <p:sldId id="522" r:id="rId119"/>
    <p:sldId id="588" r:id="rId120"/>
    <p:sldId id="678" r:id="rId121"/>
    <p:sldId id="648" r:id="rId122"/>
    <p:sldId id="649" r:id="rId123"/>
    <p:sldId id="590" r:id="rId124"/>
    <p:sldId id="591" r:id="rId125"/>
    <p:sldId id="592" r:id="rId126"/>
    <p:sldId id="650" r:id="rId127"/>
    <p:sldId id="594" r:id="rId128"/>
    <p:sldId id="651" r:id="rId129"/>
    <p:sldId id="607" r:id="rId130"/>
    <p:sldId id="598" r:id="rId131"/>
    <p:sldId id="652" r:id="rId132"/>
    <p:sldId id="653" r:id="rId133"/>
    <p:sldId id="654" r:id="rId134"/>
    <p:sldId id="655" r:id="rId135"/>
    <p:sldId id="659" r:id="rId136"/>
    <p:sldId id="608" r:id="rId1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2797" autoAdjust="0"/>
  </p:normalViewPr>
  <p:slideViewPr>
    <p:cSldViewPr snapToGrid="0">
      <p:cViewPr varScale="1">
        <p:scale>
          <a:sx n="59" d="100"/>
          <a:sy n="59" d="100"/>
        </p:scale>
        <p:origin x="96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B3930-2527-4208-9AE7-3B7CC41AD585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62DE7F08-FFE7-41EC-AE97-01B458A4AE8B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主谈人</a:t>
          </a:r>
        </a:p>
      </dgm:t>
    </dgm:pt>
    <dgm:pt modelId="{04CFB276-D3B3-4A06-B6C4-A37972F76B23}" type="parTrans" cxnId="{72B2DFC5-7D6B-4747-A066-25FFEECBC46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546AA2-9013-4C00-9853-C3C5F25390C7}" type="sibTrans" cxnId="{72B2DFC5-7D6B-4747-A066-25FFEECBC46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396687-0B98-4F40-879E-82FF845187F1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技术、翻译、财经、法律、管理</a:t>
          </a:r>
        </a:p>
      </dgm:t>
    </dgm:pt>
    <dgm:pt modelId="{EF720916-03FB-486F-A555-E7935C5F6F54}" type="parTrans" cxnId="{AA52C3E8-AB96-4546-924F-E49F8B564A9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EFCFF1-CBEA-4EE9-852B-8AEB7512AB85}" type="sibTrans" cxnId="{AA52C3E8-AB96-4546-924F-E49F8B564A9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D3F643-06C8-448F-89A1-6A0C560EC258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速记、打字</a:t>
          </a:r>
        </a:p>
      </dgm:t>
    </dgm:pt>
    <dgm:pt modelId="{9CA80FBD-7199-4C66-BC76-431060AE1D4A}" type="parTrans" cxnId="{3D04D64D-513B-4388-932C-646E29CED8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8785EA-6153-4B04-89E5-65BC6F3738B6}" type="sibTrans" cxnId="{3D04D64D-513B-4388-932C-646E29CED8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44CFF7-28AA-48FA-9582-D1951A00DF91}" type="pres">
      <dgm:prSet presAssocID="{B35B3930-2527-4208-9AE7-3B7CC41AD585}" presName="Name0" presStyleCnt="0">
        <dgm:presLayoutVars>
          <dgm:dir/>
          <dgm:animLvl val="lvl"/>
          <dgm:resizeHandles val="exact"/>
        </dgm:presLayoutVars>
      </dgm:prSet>
      <dgm:spPr/>
    </dgm:pt>
    <dgm:pt modelId="{13A419DB-1D55-49F6-A0A9-8557CCE83B1A}" type="pres">
      <dgm:prSet presAssocID="{62DE7F08-FFE7-41EC-AE97-01B458A4AE8B}" presName="Name8" presStyleCnt="0"/>
      <dgm:spPr/>
    </dgm:pt>
    <dgm:pt modelId="{85432EB7-F7F2-4BCD-AAD6-564D4378127F}" type="pres">
      <dgm:prSet presAssocID="{62DE7F08-FFE7-41EC-AE97-01B458A4AE8B}" presName="level" presStyleLbl="node1" presStyleIdx="0" presStyleCnt="3">
        <dgm:presLayoutVars>
          <dgm:chMax val="1"/>
          <dgm:bulletEnabled val="1"/>
        </dgm:presLayoutVars>
      </dgm:prSet>
      <dgm:spPr/>
    </dgm:pt>
    <dgm:pt modelId="{B3A96CAA-1CBB-4A09-A1CF-18532C99951B}" type="pres">
      <dgm:prSet presAssocID="{62DE7F08-FFE7-41EC-AE97-01B458A4AE8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3EDEBE-16E4-42AA-BFA1-73B9B2C2FD91}" type="pres">
      <dgm:prSet presAssocID="{32396687-0B98-4F40-879E-82FF845187F1}" presName="Name8" presStyleCnt="0"/>
      <dgm:spPr/>
    </dgm:pt>
    <dgm:pt modelId="{5DE03841-2AB1-4A04-8C3A-3E7D03E315DF}" type="pres">
      <dgm:prSet presAssocID="{32396687-0B98-4F40-879E-82FF845187F1}" presName="level" presStyleLbl="node1" presStyleIdx="1" presStyleCnt="3">
        <dgm:presLayoutVars>
          <dgm:chMax val="1"/>
          <dgm:bulletEnabled val="1"/>
        </dgm:presLayoutVars>
      </dgm:prSet>
      <dgm:spPr/>
    </dgm:pt>
    <dgm:pt modelId="{B5F26A23-0468-4156-A7E2-4A377123A979}" type="pres">
      <dgm:prSet presAssocID="{32396687-0B98-4F40-879E-82FF845187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150A47B-13CC-4D80-A14B-AB6E786767A8}" type="pres">
      <dgm:prSet presAssocID="{12D3F643-06C8-448F-89A1-6A0C560EC258}" presName="Name8" presStyleCnt="0"/>
      <dgm:spPr/>
    </dgm:pt>
    <dgm:pt modelId="{3709C4A7-C217-4313-A947-C06F08F16C5F}" type="pres">
      <dgm:prSet presAssocID="{12D3F643-06C8-448F-89A1-6A0C560EC258}" presName="level" presStyleLbl="node1" presStyleIdx="2" presStyleCnt="3">
        <dgm:presLayoutVars>
          <dgm:chMax val="1"/>
          <dgm:bulletEnabled val="1"/>
        </dgm:presLayoutVars>
      </dgm:prSet>
      <dgm:spPr/>
    </dgm:pt>
    <dgm:pt modelId="{E9C99E01-423B-4E12-9B4C-9167AFA665FB}" type="pres">
      <dgm:prSet presAssocID="{12D3F643-06C8-448F-89A1-6A0C560EC25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76AB804-5584-42D1-A974-CCB1A78833D5}" type="presOf" srcId="{12D3F643-06C8-448F-89A1-6A0C560EC258}" destId="{E9C99E01-423B-4E12-9B4C-9167AFA665FB}" srcOrd="1" destOrd="0" presId="urn:microsoft.com/office/officeart/2005/8/layout/pyramid1"/>
    <dgm:cxn modelId="{C417742B-A4E0-456C-93E0-35DBE7DE8D23}" type="presOf" srcId="{B35B3930-2527-4208-9AE7-3B7CC41AD585}" destId="{7944CFF7-28AA-48FA-9582-D1951A00DF91}" srcOrd="0" destOrd="0" presId="urn:microsoft.com/office/officeart/2005/8/layout/pyramid1"/>
    <dgm:cxn modelId="{9297FE36-20A1-47BA-BF43-CC0AA8CD35F6}" type="presOf" srcId="{12D3F643-06C8-448F-89A1-6A0C560EC258}" destId="{3709C4A7-C217-4313-A947-C06F08F16C5F}" srcOrd="0" destOrd="0" presId="urn:microsoft.com/office/officeart/2005/8/layout/pyramid1"/>
    <dgm:cxn modelId="{3D04D64D-513B-4388-932C-646E29CED837}" srcId="{B35B3930-2527-4208-9AE7-3B7CC41AD585}" destId="{12D3F643-06C8-448F-89A1-6A0C560EC258}" srcOrd="2" destOrd="0" parTransId="{9CA80FBD-7199-4C66-BC76-431060AE1D4A}" sibTransId="{058785EA-6153-4B04-89E5-65BC6F3738B6}"/>
    <dgm:cxn modelId="{331F4E8C-6235-4413-BC97-CE1E8E2C04E7}" type="presOf" srcId="{62DE7F08-FFE7-41EC-AE97-01B458A4AE8B}" destId="{B3A96CAA-1CBB-4A09-A1CF-18532C99951B}" srcOrd="1" destOrd="0" presId="urn:microsoft.com/office/officeart/2005/8/layout/pyramid1"/>
    <dgm:cxn modelId="{AA49AEAA-6E0B-464C-BCD7-50E7DD2F23D4}" type="presOf" srcId="{32396687-0B98-4F40-879E-82FF845187F1}" destId="{B5F26A23-0468-4156-A7E2-4A377123A979}" srcOrd="1" destOrd="0" presId="urn:microsoft.com/office/officeart/2005/8/layout/pyramid1"/>
    <dgm:cxn modelId="{C91C14B0-04AC-4600-BF70-8FB4735C4273}" type="presOf" srcId="{32396687-0B98-4F40-879E-82FF845187F1}" destId="{5DE03841-2AB1-4A04-8C3A-3E7D03E315DF}" srcOrd="0" destOrd="0" presId="urn:microsoft.com/office/officeart/2005/8/layout/pyramid1"/>
    <dgm:cxn modelId="{860506B4-8F1E-4E00-9100-E13FFF368420}" type="presOf" srcId="{62DE7F08-FFE7-41EC-AE97-01B458A4AE8B}" destId="{85432EB7-F7F2-4BCD-AAD6-564D4378127F}" srcOrd="0" destOrd="0" presId="urn:microsoft.com/office/officeart/2005/8/layout/pyramid1"/>
    <dgm:cxn modelId="{72B2DFC5-7D6B-4747-A066-25FFEECBC468}" srcId="{B35B3930-2527-4208-9AE7-3B7CC41AD585}" destId="{62DE7F08-FFE7-41EC-AE97-01B458A4AE8B}" srcOrd="0" destOrd="0" parTransId="{04CFB276-D3B3-4A06-B6C4-A37972F76B23}" sibTransId="{99546AA2-9013-4C00-9853-C3C5F25390C7}"/>
    <dgm:cxn modelId="{AA52C3E8-AB96-4546-924F-E49F8B564A9C}" srcId="{B35B3930-2527-4208-9AE7-3B7CC41AD585}" destId="{32396687-0B98-4F40-879E-82FF845187F1}" srcOrd="1" destOrd="0" parTransId="{EF720916-03FB-486F-A555-E7935C5F6F54}" sibTransId="{E4EFCFF1-CBEA-4EE9-852B-8AEB7512AB85}"/>
    <dgm:cxn modelId="{FFD43274-F7C2-4118-8CB6-5CE63E9341C7}" type="presParOf" srcId="{7944CFF7-28AA-48FA-9582-D1951A00DF91}" destId="{13A419DB-1D55-49F6-A0A9-8557CCE83B1A}" srcOrd="0" destOrd="0" presId="urn:microsoft.com/office/officeart/2005/8/layout/pyramid1"/>
    <dgm:cxn modelId="{2FA568BA-F035-484D-85DA-A20C38B9B436}" type="presParOf" srcId="{13A419DB-1D55-49F6-A0A9-8557CCE83B1A}" destId="{85432EB7-F7F2-4BCD-AAD6-564D4378127F}" srcOrd="0" destOrd="0" presId="urn:microsoft.com/office/officeart/2005/8/layout/pyramid1"/>
    <dgm:cxn modelId="{D16CE847-DD9C-4750-A999-000CA726CC57}" type="presParOf" srcId="{13A419DB-1D55-49F6-A0A9-8557CCE83B1A}" destId="{B3A96CAA-1CBB-4A09-A1CF-18532C99951B}" srcOrd="1" destOrd="0" presId="urn:microsoft.com/office/officeart/2005/8/layout/pyramid1"/>
    <dgm:cxn modelId="{69BAA831-8C7F-4D38-9D49-4B8E834CC385}" type="presParOf" srcId="{7944CFF7-28AA-48FA-9582-D1951A00DF91}" destId="{163EDEBE-16E4-42AA-BFA1-73B9B2C2FD91}" srcOrd="1" destOrd="0" presId="urn:microsoft.com/office/officeart/2005/8/layout/pyramid1"/>
    <dgm:cxn modelId="{07B94DAF-11B5-413B-B543-71FEB210EB11}" type="presParOf" srcId="{163EDEBE-16E4-42AA-BFA1-73B9B2C2FD91}" destId="{5DE03841-2AB1-4A04-8C3A-3E7D03E315DF}" srcOrd="0" destOrd="0" presId="urn:microsoft.com/office/officeart/2005/8/layout/pyramid1"/>
    <dgm:cxn modelId="{89E950D9-6B38-4EA0-84D6-4DEE4508B804}" type="presParOf" srcId="{163EDEBE-16E4-42AA-BFA1-73B9B2C2FD91}" destId="{B5F26A23-0468-4156-A7E2-4A377123A979}" srcOrd="1" destOrd="0" presId="urn:microsoft.com/office/officeart/2005/8/layout/pyramid1"/>
    <dgm:cxn modelId="{4996C466-CF5C-4278-9114-A55ED3A2B2D8}" type="presParOf" srcId="{7944CFF7-28AA-48FA-9582-D1951A00DF91}" destId="{8150A47B-13CC-4D80-A14B-AB6E786767A8}" srcOrd="2" destOrd="0" presId="urn:microsoft.com/office/officeart/2005/8/layout/pyramid1"/>
    <dgm:cxn modelId="{7BA95D52-BE33-4B47-B4B1-43D9FCAE221E}" type="presParOf" srcId="{8150A47B-13CC-4D80-A14B-AB6E786767A8}" destId="{3709C4A7-C217-4313-A947-C06F08F16C5F}" srcOrd="0" destOrd="0" presId="urn:microsoft.com/office/officeart/2005/8/layout/pyramid1"/>
    <dgm:cxn modelId="{428B6863-254F-49E8-9BE5-C59D184D2903}" type="presParOf" srcId="{8150A47B-13CC-4D80-A14B-AB6E786767A8}" destId="{E9C99E01-423B-4E12-9B4C-9167AFA665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32EB7-F7F2-4BCD-AAD6-564D4378127F}">
      <dsp:nvSpPr>
        <dsp:cNvPr id="0" name=""/>
        <dsp:cNvSpPr/>
      </dsp:nvSpPr>
      <dsp:spPr>
        <a:xfrm>
          <a:off x="1385885" y="0"/>
          <a:ext cx="1385886" cy="576747"/>
        </a:xfrm>
        <a:prstGeom prst="trapezoid">
          <a:avLst>
            <a:gd name="adj" fmla="val 120147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主谈人</a:t>
          </a:r>
        </a:p>
      </dsp:txBody>
      <dsp:txXfrm>
        <a:off x="1385885" y="0"/>
        <a:ext cx="1385886" cy="576747"/>
      </dsp:txXfrm>
    </dsp:sp>
    <dsp:sp modelId="{5DE03841-2AB1-4A04-8C3A-3E7D03E315DF}">
      <dsp:nvSpPr>
        <dsp:cNvPr id="0" name=""/>
        <dsp:cNvSpPr/>
      </dsp:nvSpPr>
      <dsp:spPr>
        <a:xfrm>
          <a:off x="692942" y="576747"/>
          <a:ext cx="2771772" cy="576747"/>
        </a:xfrm>
        <a:prstGeom prst="trapezoid">
          <a:avLst>
            <a:gd name="adj" fmla="val 120147"/>
          </a:avLst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技术、翻译、财经、法律、管理</a:t>
          </a:r>
        </a:p>
      </dsp:txBody>
      <dsp:txXfrm>
        <a:off x="1178003" y="576747"/>
        <a:ext cx="1801651" cy="576747"/>
      </dsp:txXfrm>
    </dsp:sp>
    <dsp:sp modelId="{3709C4A7-C217-4313-A947-C06F08F16C5F}">
      <dsp:nvSpPr>
        <dsp:cNvPr id="0" name=""/>
        <dsp:cNvSpPr/>
      </dsp:nvSpPr>
      <dsp:spPr>
        <a:xfrm>
          <a:off x="0" y="1153495"/>
          <a:ext cx="4157658" cy="576747"/>
        </a:xfrm>
        <a:prstGeom prst="trapezoid">
          <a:avLst>
            <a:gd name="adj" fmla="val 120147"/>
          </a:avLst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速记、打字</a:t>
          </a:r>
        </a:p>
      </dsp:txBody>
      <dsp:txXfrm>
        <a:off x="727590" y="1153495"/>
        <a:ext cx="2702477" cy="576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8638-9698-4EDC-9412-A158CEC4640C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40CF5-E53E-4C03-B429-557B55F238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6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58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029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75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34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886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345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292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53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53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53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53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53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55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5506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550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0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08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0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4758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010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0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0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08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0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0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822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2251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225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2251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2251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2251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78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099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639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348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824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329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509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6504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007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3358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518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3735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578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345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1022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2801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1581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305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908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9867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22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2551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8867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7471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3028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9710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6466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1576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9571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6286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9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802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11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8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27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534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6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32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1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674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71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64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5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52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5B0E9-92E0-487D-B1D2-286E46E9CABE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41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839788" y="917258"/>
            <a:ext cx="10512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965200" y="-33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跟好莱坞学地道英语表达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——杨维宇12.16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直播</a:t>
            </a:r>
          </a:p>
        </p:txBody>
      </p:sp>
      <p:pic>
        <p:nvPicPr>
          <p:cNvPr id="2" name="图片 1" descr="【12.16直播】杨维宇-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380" y="1026795"/>
            <a:ext cx="3238215" cy="5760000"/>
          </a:xfrm>
          <a:prstGeom prst="rect">
            <a:avLst/>
          </a:prstGeom>
        </p:spPr>
      </p:pic>
      <p:pic>
        <p:nvPicPr>
          <p:cNvPr id="4" name="图片 3" descr="备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05" y="1026795"/>
            <a:ext cx="5791295" cy="32400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7108825" y="5940742"/>
            <a:ext cx="1372870" cy="2578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49" y="4416725"/>
            <a:ext cx="2441275" cy="24412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839788" y="917258"/>
            <a:ext cx="10512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965200" y="-33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艾力职场致胜宝典——艾力</a:t>
            </a:r>
          </a:p>
        </p:txBody>
      </p:sp>
      <p:pic>
        <p:nvPicPr>
          <p:cNvPr id="5" name="图片 4" descr="备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179" y="1000988"/>
            <a:ext cx="5791621" cy="3240000"/>
          </a:xfrm>
          <a:prstGeom prst="rect">
            <a:avLst/>
          </a:prstGeom>
        </p:spPr>
      </p:pic>
      <p:pic>
        <p:nvPicPr>
          <p:cNvPr id="7" name="图片 6" descr="艾力海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615" y="967740"/>
            <a:ext cx="3238386" cy="5760000"/>
          </a:xfrm>
          <a:prstGeom prst="rect">
            <a:avLst/>
          </a:prstGeom>
        </p:spPr>
      </p:pic>
      <p:sp>
        <p:nvSpPr>
          <p:cNvPr id="4" name="左箭头 3"/>
          <p:cNvSpPr/>
          <p:nvPr/>
        </p:nvSpPr>
        <p:spPr>
          <a:xfrm>
            <a:off x="3888740" y="6127750"/>
            <a:ext cx="2119630" cy="30670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A68F7A-B832-4061-8ECD-691217EC88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6" y="4532225"/>
            <a:ext cx="2325775" cy="2325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商务谈判中必须要实现的目标被称为（ 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最低接受目标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实际需求目标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可接受目标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最优期望目标</a:t>
            </a:r>
          </a:p>
        </p:txBody>
      </p:sp>
      <p:sp>
        <p:nvSpPr>
          <p:cNvPr id="4" name="矩形 3"/>
          <p:cNvSpPr/>
          <p:nvPr/>
        </p:nvSpPr>
        <p:spPr>
          <a:xfrm>
            <a:off x="656215" y="4494407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5" name="矩形 4"/>
          <p:cNvSpPr/>
          <p:nvPr/>
        </p:nvSpPr>
        <p:spPr>
          <a:xfrm>
            <a:off x="656214" y="5245238"/>
            <a:ext cx="10536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最低接受目标是商务谈判必须实现的目标，是谈判的最低要求，若不能实现，宁愿谈判破裂也没有讨价还价、妥协让步的可能。</a:t>
            </a:r>
          </a:p>
        </p:txBody>
      </p:sp>
    </p:spTree>
    <p:extLst>
      <p:ext uri="{BB962C8B-B14F-4D97-AF65-F5344CB8AC3E}">
        <p14:creationId xmlns:p14="http://schemas.microsoft.com/office/powerpoint/2010/main" val="13256190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公式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Y+∆Y=E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中，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为实际需求资金数额，∆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为多报价数额，则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为（）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最低目标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最高目标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可接受目标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实际要求目标 </a:t>
            </a:r>
          </a:p>
        </p:txBody>
      </p:sp>
    </p:spTree>
    <p:extLst>
      <p:ext uri="{BB962C8B-B14F-4D97-AF65-F5344CB8AC3E}">
        <p14:creationId xmlns:p14="http://schemas.microsoft.com/office/powerpoint/2010/main" val="6447346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公式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Y+∆Y=E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中，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为实际需求资金数额，∆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为多报价数额，则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为（）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最低目标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最高目标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可接受目标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实际要求目标 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4390936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5" name="矩形 4"/>
          <p:cNvSpPr/>
          <p:nvPr/>
        </p:nvSpPr>
        <p:spPr>
          <a:xfrm>
            <a:off x="656216" y="4971993"/>
            <a:ext cx="114192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最高目标也叫最优期望目标。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用一个简式表达就是：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Y+△Y=E 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式中，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为需方的实际需求资金数额；△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为多报价即增量；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为需方的最优期望目标。 </a:t>
            </a:r>
          </a:p>
        </p:txBody>
      </p:sp>
    </p:spTree>
    <p:extLst>
      <p:ext uri="{BB962C8B-B14F-4D97-AF65-F5344CB8AC3E}">
        <p14:creationId xmlns:p14="http://schemas.microsoft.com/office/powerpoint/2010/main" val="2444959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以下有关谈判目标的排序正确的是（ ）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最高目标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实际需求目标≥可接受目标≥最低目标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最高目标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实际需求目标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可接受目标≥最低目标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最高目标≥实际需求目标≥可接受目标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最低目标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最高目标≥实际需求目标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可接受目标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最低目标</a:t>
            </a:r>
          </a:p>
        </p:txBody>
      </p:sp>
    </p:spTree>
    <p:extLst>
      <p:ext uri="{BB962C8B-B14F-4D97-AF65-F5344CB8AC3E}">
        <p14:creationId xmlns:p14="http://schemas.microsoft.com/office/powerpoint/2010/main" val="12926143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以下有关谈判目标的排序正确的是（ ）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最高目标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实际需求目标≥可接受目标≥最低目标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最高目标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实际需求目标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可接受目标≥最低目标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最高目标≥实际需求目标≥可接受目标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最低目标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最高目标≥实际需求目标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可接受目标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最低目标</a:t>
            </a:r>
          </a:p>
        </p:txBody>
      </p:sp>
      <p:sp>
        <p:nvSpPr>
          <p:cNvPr id="4" name="矩形 3"/>
          <p:cNvSpPr/>
          <p:nvPr/>
        </p:nvSpPr>
        <p:spPr>
          <a:xfrm>
            <a:off x="656215" y="4591891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5" name="矩形 4"/>
          <p:cNvSpPr/>
          <p:nvPr/>
        </p:nvSpPr>
        <p:spPr>
          <a:xfrm>
            <a:off x="656215" y="5172948"/>
            <a:ext cx="10536219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四种目标之间的关系是：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最高目标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实际需求目标≥可接受目标≥最低目标 </a:t>
            </a:r>
          </a:p>
        </p:txBody>
      </p:sp>
    </p:spTree>
    <p:extLst>
      <p:ext uri="{BB962C8B-B14F-4D97-AF65-F5344CB8AC3E}">
        <p14:creationId xmlns:p14="http://schemas.microsoft.com/office/powerpoint/2010/main" val="4726643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4223657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87842" y="2461779"/>
            <a:ext cx="43114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第三章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国际商务谈判前的准备</a:t>
            </a:r>
          </a:p>
        </p:txBody>
      </p:sp>
      <p:sp>
        <p:nvSpPr>
          <p:cNvPr id="6" name="矩形 5"/>
          <p:cNvSpPr/>
          <p:nvPr/>
        </p:nvSpPr>
        <p:spPr>
          <a:xfrm>
            <a:off x="7288305" y="488824"/>
            <a:ext cx="30572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人员：组织与管理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15762" y="2528088"/>
            <a:ext cx="1980029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目标：确定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165830" y="50958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65829" y="1523108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165829" y="254059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026415" y="3516637"/>
            <a:ext cx="619918" cy="660273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62AC"/>
            </a:solidFill>
            <a:ln>
              <a:solidFill>
                <a:srgbClr val="006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62AC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6742" y="2601076"/>
            <a:ext cx="3911858" cy="1430363"/>
            <a:chOff x="126742" y="2601076"/>
            <a:chExt cx="2929025" cy="1130435"/>
          </a:xfrm>
        </p:grpSpPr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126742" y="2601076"/>
              <a:ext cx="292902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65782" y="3731511"/>
              <a:ext cx="288998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6165830" y="355809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65829" y="4615388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65829" y="565990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15763" y="1455840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信息：准备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15762" y="3523542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方案：制定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22665" y="4570846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模拟谈判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60855" y="5628876"/>
            <a:ext cx="44935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交易条件：最低可接受限度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44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129632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106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3823191"/>
            <a:ext cx="3553773" cy="874395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1" name="五边形 29">
            <a:extLst>
              <a:ext uri="{FF2B5EF4-FFF2-40B4-BE49-F238E27FC236}">
                <a16:creationId xmlns:a16="http://schemas.microsoft.com/office/drawing/2014/main" id="{AF05BA61-2C1D-4710-8FCE-080434266AD0}"/>
              </a:ext>
            </a:extLst>
          </p:cNvPr>
          <p:cNvSpPr/>
          <p:nvPr/>
        </p:nvSpPr>
        <p:spPr>
          <a:xfrm flipH="1">
            <a:off x="8586728" y="617335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88CF925-03F7-4154-B879-48BCFB0E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74" y="85214"/>
            <a:ext cx="2936126" cy="504056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0E0E626-0942-4326-9AE7-F8D1ADCAF46C}"/>
              </a:ext>
            </a:extLst>
          </p:cNvPr>
          <p:cNvSpPr/>
          <p:nvPr/>
        </p:nvSpPr>
        <p:spPr>
          <a:xfrm>
            <a:off x="9179674" y="150647"/>
            <a:ext cx="1386547" cy="317463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731BBF-D05D-4244-B048-8BFECA0A3A80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3.4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谈判方案的制定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56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3.4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谈判方案的制定</a:t>
            </a:r>
          </a:p>
        </p:txBody>
      </p:sp>
    </p:spTree>
    <p:extLst>
      <p:ext uri="{BB962C8B-B14F-4D97-AF65-F5344CB8AC3E}">
        <p14:creationId xmlns:p14="http://schemas.microsoft.com/office/powerpoint/2010/main" val="19513177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7242"/>
            <a:ext cx="1691680" cy="6520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54222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107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20029" y="1784335"/>
            <a:ext cx="648692" cy="3410002"/>
            <a:chOff x="3667013" y="2264545"/>
            <a:chExt cx="1064661" cy="826454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1723" y="2840667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3823191"/>
            <a:ext cx="3553773" cy="874395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06041" y="1529675"/>
            <a:ext cx="1833136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基本要求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3902" y="4954244"/>
            <a:ext cx="1910445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主要内容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1687A0-35AF-46BC-91F1-A47A51184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74" y="85214"/>
            <a:ext cx="2936126" cy="504056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2009F31-9658-4EB3-BA15-7AD9C9828BA5}"/>
              </a:ext>
            </a:extLst>
          </p:cNvPr>
          <p:cNvSpPr/>
          <p:nvPr/>
        </p:nvSpPr>
        <p:spPr>
          <a:xfrm>
            <a:off x="10729253" y="85214"/>
            <a:ext cx="1386547" cy="25202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五边形 29">
            <a:extLst>
              <a:ext uri="{FF2B5EF4-FFF2-40B4-BE49-F238E27FC236}">
                <a16:creationId xmlns:a16="http://schemas.microsoft.com/office/drawing/2014/main" id="{CF8EF166-B736-4936-8843-AE209A72CD54}"/>
              </a:ext>
            </a:extLst>
          </p:cNvPr>
          <p:cNvSpPr/>
          <p:nvPr/>
        </p:nvSpPr>
        <p:spPr>
          <a:xfrm flipH="1">
            <a:off x="8586728" y="617335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CFEEFEA-4A8B-4F70-8A1B-76E4A6BE84F6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3.4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谈判方案的制定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4E4DBA9-5709-4C97-BF97-AA20DC6D525F}"/>
              </a:ext>
            </a:extLst>
          </p:cNvPr>
          <p:cNvSpPr txBox="1"/>
          <p:nvPr/>
        </p:nvSpPr>
        <p:spPr>
          <a:xfrm>
            <a:off x="1918329" y="86606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3.4.1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制定谈判方案的基本要求</a:t>
            </a:r>
          </a:p>
        </p:txBody>
      </p:sp>
      <p:sp>
        <p:nvSpPr>
          <p:cNvPr id="35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3.4.1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制定谈判方案的基本要求</a:t>
            </a:r>
          </a:p>
        </p:txBody>
      </p:sp>
    </p:spTree>
    <p:extLst>
      <p:ext uri="{BB962C8B-B14F-4D97-AF65-F5344CB8AC3E}">
        <p14:creationId xmlns:p14="http://schemas.microsoft.com/office/powerpoint/2010/main" val="11184684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7242"/>
            <a:ext cx="1691680" cy="6520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876187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108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20029" y="1784335"/>
            <a:ext cx="648692" cy="3410002"/>
            <a:chOff x="3667013" y="2264545"/>
            <a:chExt cx="1064661" cy="826454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1723" y="2840667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3823191"/>
            <a:ext cx="3553773" cy="874395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06041" y="1529675"/>
            <a:ext cx="1833136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基本要求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3902" y="4954244"/>
            <a:ext cx="1910445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主要内容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4684955" y="1327727"/>
            <a:ext cx="32138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简明扼要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具体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灵活</a:t>
            </a:r>
          </a:p>
        </p:txBody>
      </p:sp>
      <p:sp>
        <p:nvSpPr>
          <p:cNvPr id="29" name="五边形 29">
            <a:extLst>
              <a:ext uri="{FF2B5EF4-FFF2-40B4-BE49-F238E27FC236}">
                <a16:creationId xmlns:a16="http://schemas.microsoft.com/office/drawing/2014/main" id="{21FCC511-568C-4F4B-8738-0CC0B3B00524}"/>
              </a:ext>
            </a:extLst>
          </p:cNvPr>
          <p:cNvSpPr/>
          <p:nvPr/>
        </p:nvSpPr>
        <p:spPr>
          <a:xfrm flipH="1">
            <a:off x="8586728" y="617335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12FFAD9-D76F-451F-A244-7AD0FB4C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74" y="85214"/>
            <a:ext cx="2936126" cy="504056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70E8566-7CE1-47FD-A4E1-302C8CA31A08}"/>
              </a:ext>
            </a:extLst>
          </p:cNvPr>
          <p:cNvSpPr/>
          <p:nvPr/>
        </p:nvSpPr>
        <p:spPr>
          <a:xfrm>
            <a:off x="10729253" y="85214"/>
            <a:ext cx="1386547" cy="25202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44910-D832-4AC7-92AB-A41429729FC7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3.4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谈判方案的制定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52A8659-3561-4FBD-83EE-CE8CBA2B36A1}"/>
              </a:ext>
            </a:extLst>
          </p:cNvPr>
          <p:cNvSpPr txBox="1"/>
          <p:nvPr/>
        </p:nvSpPr>
        <p:spPr>
          <a:xfrm>
            <a:off x="1918329" y="86606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3.4.1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制定谈判方案的基本要求</a:t>
            </a:r>
          </a:p>
        </p:txBody>
      </p:sp>
      <p:sp>
        <p:nvSpPr>
          <p:cNvPr id="35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3.4.1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制定谈判方案的基本要求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4304347" y="1529675"/>
            <a:ext cx="380608" cy="15574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289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4800"/>
            <a:ext cx="1691680" cy="655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0643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109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20029" y="1784335"/>
            <a:ext cx="648692" cy="3410002"/>
            <a:chOff x="3667013" y="2264545"/>
            <a:chExt cx="1064661" cy="826454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1723" y="2840667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3823191"/>
            <a:ext cx="3553773" cy="874395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06041" y="1529675"/>
            <a:ext cx="1833136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基本要求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3902" y="4954244"/>
            <a:ext cx="1910445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主要内容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4561656" y="2550393"/>
            <a:ext cx="38580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（一）确定谈判目标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（二）规定谈判期限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（三）拟定谈判议程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（四）安排谈判人员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（五）选择谈判地点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（六）谈判现场的布置与安排</a:t>
            </a:r>
          </a:p>
        </p:txBody>
      </p:sp>
      <p:sp>
        <p:nvSpPr>
          <p:cNvPr id="8" name="左中括号 7"/>
          <p:cNvSpPr/>
          <p:nvPr/>
        </p:nvSpPr>
        <p:spPr>
          <a:xfrm>
            <a:off x="4423134" y="2944906"/>
            <a:ext cx="100000" cy="3163351"/>
          </a:xfrm>
          <a:prstGeom prst="lef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8" name="五边形 29">
            <a:extLst>
              <a:ext uri="{FF2B5EF4-FFF2-40B4-BE49-F238E27FC236}">
                <a16:creationId xmlns:a16="http://schemas.microsoft.com/office/drawing/2014/main" id="{99ABF74C-E8DB-4235-9EF0-2745DE1642C4}"/>
              </a:ext>
            </a:extLst>
          </p:cNvPr>
          <p:cNvSpPr/>
          <p:nvPr/>
        </p:nvSpPr>
        <p:spPr>
          <a:xfrm flipH="1">
            <a:off x="8586728" y="617335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976C67E-2DE6-4F4C-A144-78262819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74" y="85214"/>
            <a:ext cx="2936126" cy="504056"/>
          </a:xfrm>
          <a:prstGeom prst="rect">
            <a:avLst/>
          </a:prstGeom>
        </p:spPr>
      </p:pic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41A1F5B-93D4-415E-9C76-397BE1E42732}"/>
              </a:ext>
            </a:extLst>
          </p:cNvPr>
          <p:cNvSpPr/>
          <p:nvPr/>
        </p:nvSpPr>
        <p:spPr>
          <a:xfrm>
            <a:off x="10729253" y="304800"/>
            <a:ext cx="1176997" cy="28447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8E665A0-B44D-4EE2-B626-5FB8D44E0F06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3.4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谈判方案的制定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3DAB9C3-EBB4-4450-B968-9A24570E5121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3.4.2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谈判方案的主要内容</a:t>
            </a:r>
          </a:p>
        </p:txBody>
      </p:sp>
      <p:sp>
        <p:nvSpPr>
          <p:cNvPr id="35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3.4.2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谈判方案的主要内容</a:t>
            </a:r>
          </a:p>
        </p:txBody>
      </p:sp>
    </p:spTree>
    <p:extLst>
      <p:ext uri="{BB962C8B-B14F-4D97-AF65-F5344CB8AC3E}">
        <p14:creationId xmlns:p14="http://schemas.microsoft.com/office/powerpoint/2010/main" val="231405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193938" y="1525064"/>
            <a:ext cx="1824000" cy="1897892"/>
            <a:chOff x="4166907" y="1501064"/>
            <a:chExt cx="1824000" cy="1897891"/>
          </a:xfrm>
        </p:grpSpPr>
        <p:grpSp>
          <p:nvGrpSpPr>
            <p:cNvPr id="10" name="组合 9"/>
            <p:cNvGrpSpPr/>
            <p:nvPr/>
          </p:nvGrpSpPr>
          <p:grpSpPr>
            <a:xfrm>
              <a:off x="4166907" y="1539687"/>
              <a:ext cx="1824000" cy="1824000"/>
              <a:chOff x="-18000" y="1401622"/>
              <a:chExt cx="1368000" cy="1368000"/>
            </a:xfrm>
            <a:effectLst>
              <a:outerShdw blurRad="444500" dist="254000" dir="8100000" algn="ctr" rotWithShape="0">
                <a:schemeClr val="tx1">
                  <a:alpha val="50000"/>
                </a:schemeClr>
              </a:outerShdw>
            </a:effectLst>
          </p:grpSpPr>
          <p:sp>
            <p:nvSpPr>
              <p:cNvPr id="11" name="圆角矩形 70"/>
              <p:cNvSpPr/>
              <p:nvPr/>
            </p:nvSpPr>
            <p:spPr>
              <a:xfrm>
                <a:off x="-18000" y="1401622"/>
                <a:ext cx="1368000" cy="1368000"/>
              </a:xfrm>
              <a:prstGeom prst="roundRect">
                <a:avLst>
                  <a:gd name="adj" fmla="val 13882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35"/>
                <a:endParaRPr lang="zh-CN" altLang="en-US" sz="24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圆角矩形 71"/>
              <p:cNvSpPr/>
              <p:nvPr/>
            </p:nvSpPr>
            <p:spPr>
              <a:xfrm>
                <a:off x="0" y="1419622"/>
                <a:ext cx="1332000" cy="1332000"/>
              </a:xfrm>
              <a:prstGeom prst="roundRect">
                <a:avLst>
                  <a:gd name="adj" fmla="val 14121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35"/>
                <a:endParaRPr lang="zh-CN" altLang="en-US" sz="24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79"/>
            <p:cNvSpPr txBox="1"/>
            <p:nvPr/>
          </p:nvSpPr>
          <p:spPr>
            <a:xfrm>
              <a:off x="4221679" y="1501064"/>
              <a:ext cx="1689886" cy="1897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35"/>
              <a:r>
                <a:rPr lang="zh-CN" altLang="en-US" sz="11733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ea typeface="方正正大黑简体" panose="02000000000000000000" pitchFamily="2" charset="-122"/>
                </a:rPr>
                <a:t>放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165181" y="1501064"/>
            <a:ext cx="1824000" cy="1897892"/>
            <a:chOff x="6336386" y="1501064"/>
            <a:chExt cx="1824000" cy="1897891"/>
          </a:xfrm>
        </p:grpSpPr>
        <p:grpSp>
          <p:nvGrpSpPr>
            <p:cNvPr id="13" name="组合 12"/>
            <p:cNvGrpSpPr/>
            <p:nvPr/>
          </p:nvGrpSpPr>
          <p:grpSpPr>
            <a:xfrm>
              <a:off x="6336386" y="1539687"/>
              <a:ext cx="1824000" cy="1824000"/>
              <a:chOff x="-18000" y="1401622"/>
              <a:chExt cx="1368000" cy="1368000"/>
            </a:xfrm>
            <a:effectLst>
              <a:outerShdw blurRad="444500" dist="254000" dir="8100000" algn="ctr" rotWithShape="0">
                <a:schemeClr val="tx1">
                  <a:alpha val="50000"/>
                </a:schemeClr>
              </a:outerShdw>
            </a:effectLst>
          </p:grpSpPr>
          <p:sp>
            <p:nvSpPr>
              <p:cNvPr id="14" name="圆角矩形 73"/>
              <p:cNvSpPr/>
              <p:nvPr/>
            </p:nvSpPr>
            <p:spPr>
              <a:xfrm>
                <a:off x="-18000" y="1401622"/>
                <a:ext cx="1368000" cy="1368000"/>
              </a:xfrm>
              <a:prstGeom prst="roundRect">
                <a:avLst>
                  <a:gd name="adj" fmla="val 13882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35"/>
                <a:endParaRPr lang="zh-CN" altLang="en-US" sz="24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圆角矩形 74"/>
              <p:cNvSpPr/>
              <p:nvPr/>
            </p:nvSpPr>
            <p:spPr>
              <a:xfrm>
                <a:off x="0" y="1419622"/>
                <a:ext cx="1332000" cy="1332000"/>
              </a:xfrm>
              <a:prstGeom prst="roundRect">
                <a:avLst>
                  <a:gd name="adj" fmla="val 14121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35"/>
                <a:endParaRPr lang="zh-CN" altLang="en-US" sz="24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TextBox 80"/>
            <p:cNvSpPr txBox="1"/>
            <p:nvPr/>
          </p:nvSpPr>
          <p:spPr>
            <a:xfrm>
              <a:off x="6616825" y="1501064"/>
              <a:ext cx="1292340" cy="189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535"/>
              <a:r>
                <a:rPr lang="zh-CN" altLang="en-US" sz="11733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sp>
        <p:nvSpPr>
          <p:cNvPr id="23" name="椭圆 22"/>
          <p:cNvSpPr/>
          <p:nvPr/>
        </p:nvSpPr>
        <p:spPr>
          <a:xfrm>
            <a:off x="5966909" y="3378534"/>
            <a:ext cx="366369" cy="36636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975937" y="3494731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093953" y="1508451"/>
            <a:ext cx="309460" cy="3094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930622" y="3349986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813822" y="3545542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99"/>
          <p:cNvSpPr txBox="1"/>
          <p:nvPr/>
        </p:nvSpPr>
        <p:spPr>
          <a:xfrm>
            <a:off x="3728569" y="3981723"/>
            <a:ext cx="4721164" cy="74898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 defTabSz="1218535"/>
            <a:r>
              <a:rPr lang="zh-CN" altLang="en-US" sz="4267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心怀开放 拥抱世界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2824788" y="5004243"/>
            <a:ext cx="65287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101"/>
          <p:cNvSpPr/>
          <p:nvPr/>
        </p:nvSpPr>
        <p:spPr>
          <a:xfrm>
            <a:off x="4360957" y="4812223"/>
            <a:ext cx="3456384" cy="3840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尚德机构十二月开放月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222694" y="1432143"/>
            <a:ext cx="1824000" cy="1897892"/>
            <a:chOff x="4166907" y="1501064"/>
            <a:chExt cx="1824000" cy="1897891"/>
          </a:xfrm>
        </p:grpSpPr>
        <p:grpSp>
          <p:nvGrpSpPr>
            <p:cNvPr id="37" name="组合 36"/>
            <p:cNvGrpSpPr/>
            <p:nvPr/>
          </p:nvGrpSpPr>
          <p:grpSpPr>
            <a:xfrm>
              <a:off x="4166907" y="1539687"/>
              <a:ext cx="1824000" cy="1824000"/>
              <a:chOff x="-18000" y="1401622"/>
              <a:chExt cx="1368000" cy="1368000"/>
            </a:xfrm>
            <a:effectLst>
              <a:outerShdw blurRad="444500" dist="254000" dir="8100000" algn="ctr" rotWithShape="0">
                <a:schemeClr val="tx1">
                  <a:alpha val="50000"/>
                </a:schemeClr>
              </a:outerShdw>
            </a:effectLst>
          </p:grpSpPr>
          <p:sp>
            <p:nvSpPr>
              <p:cNvPr id="39" name="圆角矩形 70"/>
              <p:cNvSpPr/>
              <p:nvPr/>
            </p:nvSpPr>
            <p:spPr>
              <a:xfrm>
                <a:off x="-18000" y="1401622"/>
                <a:ext cx="1368000" cy="1368000"/>
              </a:xfrm>
              <a:prstGeom prst="roundRect">
                <a:avLst>
                  <a:gd name="adj" fmla="val 13882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35"/>
                <a:endParaRPr lang="zh-CN" altLang="en-US" sz="24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圆角矩形 71"/>
              <p:cNvSpPr/>
              <p:nvPr/>
            </p:nvSpPr>
            <p:spPr>
              <a:xfrm>
                <a:off x="0" y="1419622"/>
                <a:ext cx="1332000" cy="1332000"/>
              </a:xfrm>
              <a:prstGeom prst="roundRect">
                <a:avLst>
                  <a:gd name="adj" fmla="val 14121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35"/>
                <a:endParaRPr lang="zh-CN" altLang="en-US" sz="24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TextBox 79"/>
            <p:cNvSpPr txBox="1"/>
            <p:nvPr/>
          </p:nvSpPr>
          <p:spPr>
            <a:xfrm>
              <a:off x="4221678" y="1501064"/>
              <a:ext cx="1689886" cy="1897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35"/>
              <a:r>
                <a:rPr lang="zh-CN" altLang="en-US" sz="11733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ea typeface="方正正大黑简体" panose="02000000000000000000" pitchFamily="2" charset="-122"/>
                </a:rPr>
                <a:t>开</a:t>
              </a:r>
              <a:endParaRPr lang="en-US" altLang="zh-CN" sz="1173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方正正大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66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3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31" dur="11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1.11111E-6 L -0.79844 -0.88889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22" y="-4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"/>
                            </p:stCondLst>
                            <p:childTnLst>
                              <p:par>
                                <p:cTn id="5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99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99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32" grpId="0"/>
      <p:bldP spid="3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4800"/>
            <a:ext cx="1691680" cy="655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0643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110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20029" y="1784335"/>
            <a:ext cx="648692" cy="3410002"/>
            <a:chOff x="3667013" y="2264545"/>
            <a:chExt cx="1064661" cy="826454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1723" y="2840667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3823191"/>
            <a:ext cx="3553773" cy="874395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06041" y="1529675"/>
            <a:ext cx="1833136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基本要求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3902" y="4954244"/>
            <a:ext cx="1910445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主要内容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4561656" y="2550393"/>
            <a:ext cx="38580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（一）确定谈判目标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（二）规定谈判期限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（三）拟定谈判议程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（四）安排谈判人员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（五）选择谈判地点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（六）谈判现场的布置与安排</a:t>
            </a:r>
          </a:p>
        </p:txBody>
      </p:sp>
      <p:sp>
        <p:nvSpPr>
          <p:cNvPr id="8" name="左中括号 7"/>
          <p:cNvSpPr/>
          <p:nvPr/>
        </p:nvSpPr>
        <p:spPr>
          <a:xfrm>
            <a:off x="4423134" y="2944906"/>
            <a:ext cx="100000" cy="3163351"/>
          </a:xfrm>
          <a:prstGeom prst="lef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8" name="五边形 29">
            <a:extLst>
              <a:ext uri="{FF2B5EF4-FFF2-40B4-BE49-F238E27FC236}">
                <a16:creationId xmlns:a16="http://schemas.microsoft.com/office/drawing/2014/main" id="{5DD3E3D1-7460-48D5-992A-49A74E7BDA3C}"/>
              </a:ext>
            </a:extLst>
          </p:cNvPr>
          <p:cNvSpPr/>
          <p:nvPr/>
        </p:nvSpPr>
        <p:spPr>
          <a:xfrm flipH="1">
            <a:off x="8586728" y="617335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000A3E4-E85F-4024-BB38-D3FCD20A6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74" y="85214"/>
            <a:ext cx="2936126" cy="504056"/>
          </a:xfrm>
          <a:prstGeom prst="rect">
            <a:avLst/>
          </a:prstGeom>
        </p:spPr>
      </p:pic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4795008-AAA1-4621-A4AC-3D03011173B0}"/>
              </a:ext>
            </a:extLst>
          </p:cNvPr>
          <p:cNvSpPr/>
          <p:nvPr/>
        </p:nvSpPr>
        <p:spPr>
          <a:xfrm>
            <a:off x="10729253" y="304800"/>
            <a:ext cx="1176997" cy="28447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3AF0FA9-8E65-4129-865D-F32359E612BD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3.4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谈判方案的制定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B442499-55A4-4A9A-B911-F7299E4B004F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3.4.2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谈判方案的主要内容</a:t>
            </a:r>
          </a:p>
        </p:txBody>
      </p:sp>
      <p:sp>
        <p:nvSpPr>
          <p:cNvPr id="35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3.4.2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谈判方案的主要内容</a:t>
            </a:r>
          </a:p>
        </p:txBody>
      </p:sp>
    </p:spTree>
    <p:extLst>
      <p:ext uri="{BB962C8B-B14F-4D97-AF65-F5344CB8AC3E}">
        <p14:creationId xmlns:p14="http://schemas.microsoft.com/office/powerpoint/2010/main" val="19777000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4800"/>
            <a:ext cx="1691680" cy="655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0643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111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20029" y="1784335"/>
            <a:ext cx="648692" cy="3410002"/>
            <a:chOff x="3667013" y="2264545"/>
            <a:chExt cx="1064661" cy="826454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1723" y="2840667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3823191"/>
            <a:ext cx="3553773" cy="874395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06041" y="1529675"/>
            <a:ext cx="1833136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基本要求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3902" y="4954244"/>
            <a:ext cx="1910445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主要内容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4561656" y="2550393"/>
            <a:ext cx="38580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（一）确定谈判目标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（二）规定谈判期限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（三）拟定谈判议程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（四）安排谈判人员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（五）选择谈判地点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（六）谈判现场的布置与安排</a:t>
            </a:r>
          </a:p>
        </p:txBody>
      </p:sp>
      <p:sp>
        <p:nvSpPr>
          <p:cNvPr id="8" name="左中括号 7"/>
          <p:cNvSpPr/>
          <p:nvPr/>
        </p:nvSpPr>
        <p:spPr>
          <a:xfrm>
            <a:off x="4423134" y="2944906"/>
            <a:ext cx="100000" cy="3163351"/>
          </a:xfrm>
          <a:prstGeom prst="lef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8" name="矩形 37"/>
          <p:cNvSpPr/>
          <p:nvPr/>
        </p:nvSpPr>
        <p:spPr>
          <a:xfrm>
            <a:off x="7035801" y="3134105"/>
            <a:ext cx="46823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）时间安排    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）确定谈判议题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）谈判议题的顺序安排   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）通则议程与细则议程的内容</a:t>
            </a:r>
          </a:p>
        </p:txBody>
      </p:sp>
      <p:sp>
        <p:nvSpPr>
          <p:cNvPr id="39" name="左大括号 38"/>
          <p:cNvSpPr/>
          <p:nvPr/>
        </p:nvSpPr>
        <p:spPr>
          <a:xfrm>
            <a:off x="7028282" y="3266871"/>
            <a:ext cx="171013" cy="16873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五边形 29">
            <a:extLst>
              <a:ext uri="{FF2B5EF4-FFF2-40B4-BE49-F238E27FC236}">
                <a16:creationId xmlns:a16="http://schemas.microsoft.com/office/drawing/2014/main" id="{6FAC0789-E564-4F43-B2E2-73C4E6EE2E7A}"/>
              </a:ext>
            </a:extLst>
          </p:cNvPr>
          <p:cNvSpPr/>
          <p:nvPr/>
        </p:nvSpPr>
        <p:spPr>
          <a:xfrm flipH="1">
            <a:off x="8586728" y="617335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3B5F79E-218A-4D81-A761-A22C034E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74" y="85214"/>
            <a:ext cx="2936126" cy="504056"/>
          </a:xfrm>
          <a:prstGeom prst="rect">
            <a:avLst/>
          </a:prstGeom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B3C954A-6E98-4C37-8772-9FEBFBD84EED}"/>
              </a:ext>
            </a:extLst>
          </p:cNvPr>
          <p:cNvSpPr/>
          <p:nvPr/>
        </p:nvSpPr>
        <p:spPr>
          <a:xfrm>
            <a:off x="10729253" y="304800"/>
            <a:ext cx="1176997" cy="28447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D0E5399-55E0-45EC-9E7C-413CBA86C441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3.4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谈判方案的制定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056F1ED-22E6-49CA-9BAA-9EFA2FBD52DD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3.4.2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谈判方案的主要内容</a:t>
            </a:r>
          </a:p>
        </p:txBody>
      </p:sp>
      <p:sp>
        <p:nvSpPr>
          <p:cNvPr id="45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3.4.2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谈判方案的主要内容</a:t>
            </a:r>
          </a:p>
        </p:txBody>
      </p:sp>
    </p:spTree>
    <p:extLst>
      <p:ext uri="{BB962C8B-B14F-4D97-AF65-F5344CB8AC3E}">
        <p14:creationId xmlns:p14="http://schemas.microsoft.com/office/powerpoint/2010/main" val="29281865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4800"/>
            <a:ext cx="1691680" cy="655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339990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112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20029" y="1784335"/>
            <a:ext cx="648692" cy="3410002"/>
            <a:chOff x="3667013" y="2264545"/>
            <a:chExt cx="1064661" cy="826454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1723" y="2840667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3823191"/>
            <a:ext cx="3553773" cy="874395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06041" y="1529675"/>
            <a:ext cx="1833136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基本要求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3902" y="4954244"/>
            <a:ext cx="1910445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主要内容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4523134" y="2721114"/>
            <a:ext cx="3733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（六）谈判现场的布置与安排</a:t>
            </a:r>
          </a:p>
        </p:txBody>
      </p:sp>
      <p:sp>
        <p:nvSpPr>
          <p:cNvPr id="8" name="左中括号 7"/>
          <p:cNvSpPr/>
          <p:nvPr/>
        </p:nvSpPr>
        <p:spPr>
          <a:xfrm>
            <a:off x="4423134" y="2944906"/>
            <a:ext cx="100000" cy="3163351"/>
          </a:xfrm>
          <a:prstGeom prst="lef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0" name="矩形 9"/>
          <p:cNvSpPr/>
          <p:nvPr/>
        </p:nvSpPr>
        <p:spPr>
          <a:xfrm>
            <a:off x="4684955" y="3581893"/>
            <a:ext cx="71704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）方形谈判桌：正规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严肃，交谈不太方便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）圆形谈判桌：和谐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一致，交谈起来比较方便。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）不设置谈判桌：友好的氛围，除了特正式外</a:t>
            </a:r>
          </a:p>
        </p:txBody>
      </p:sp>
      <p:sp>
        <p:nvSpPr>
          <p:cNvPr id="38" name="五边形 29">
            <a:extLst>
              <a:ext uri="{FF2B5EF4-FFF2-40B4-BE49-F238E27FC236}">
                <a16:creationId xmlns:a16="http://schemas.microsoft.com/office/drawing/2014/main" id="{42ADF6FC-BB92-4B23-806E-A770C846A90C}"/>
              </a:ext>
            </a:extLst>
          </p:cNvPr>
          <p:cNvSpPr/>
          <p:nvPr/>
        </p:nvSpPr>
        <p:spPr>
          <a:xfrm flipH="1">
            <a:off x="8586728" y="617335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D67EDFF9-C613-4731-91BD-A5B13739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74" y="85214"/>
            <a:ext cx="2936126" cy="504056"/>
          </a:xfrm>
          <a:prstGeom prst="rect">
            <a:avLst/>
          </a:prstGeom>
        </p:spPr>
      </p:pic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9166DE9-BD99-4203-9914-FB398F979958}"/>
              </a:ext>
            </a:extLst>
          </p:cNvPr>
          <p:cNvSpPr/>
          <p:nvPr/>
        </p:nvSpPr>
        <p:spPr>
          <a:xfrm>
            <a:off x="10729253" y="304800"/>
            <a:ext cx="1176997" cy="28447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7A2AB92-9955-4778-99CD-5495E7BEF6DE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3.4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谈判方案的制定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8BF3421-80B0-43CD-B310-897FAD54950C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3.4.2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谈判方案的主要内容</a:t>
            </a:r>
          </a:p>
        </p:txBody>
      </p:sp>
      <p:sp>
        <p:nvSpPr>
          <p:cNvPr id="35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3.4.2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谈判方案的主要内容</a:t>
            </a:r>
          </a:p>
        </p:txBody>
      </p:sp>
    </p:spTree>
    <p:extLst>
      <p:ext uri="{BB962C8B-B14F-4D97-AF65-F5344CB8AC3E}">
        <p14:creationId xmlns:p14="http://schemas.microsoft.com/office/powerpoint/2010/main" val="30368865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在选择谈判桌时，最适宜创造和谐一致气氛的是（ 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方形谈判桌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圆形谈判桌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形谈判桌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不设谈判桌</a:t>
            </a:r>
          </a:p>
        </p:txBody>
      </p:sp>
    </p:spTree>
    <p:extLst>
      <p:ext uri="{BB962C8B-B14F-4D97-AF65-F5344CB8AC3E}">
        <p14:creationId xmlns:p14="http://schemas.microsoft.com/office/powerpoint/2010/main" val="3286416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在选择谈判桌时，最适宜创造和谐一致气氛的是（ 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方形谈判桌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圆形谈判桌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形谈判桌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不设谈判桌</a:t>
            </a:r>
          </a:p>
        </p:txBody>
      </p:sp>
      <p:sp>
        <p:nvSpPr>
          <p:cNvPr id="4" name="矩形 3"/>
          <p:cNvSpPr/>
          <p:nvPr/>
        </p:nvSpPr>
        <p:spPr>
          <a:xfrm>
            <a:off x="750345" y="4457420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5" name="矩形 4"/>
          <p:cNvSpPr/>
          <p:nvPr/>
        </p:nvSpPr>
        <p:spPr>
          <a:xfrm>
            <a:off x="656216" y="5038477"/>
            <a:ext cx="112444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圆形谈判桌。采用圆桌，双方谈判人员坐成一个圆圈。这种形式通常会使双方谈判人员感到有一种和谐一致的气氛，而且交谈起来比较方便。</a:t>
            </a:r>
          </a:p>
        </p:txBody>
      </p:sp>
    </p:spTree>
    <p:extLst>
      <p:ext uri="{BB962C8B-B14F-4D97-AF65-F5344CB8AC3E}">
        <p14:creationId xmlns:p14="http://schemas.microsoft.com/office/powerpoint/2010/main" val="1273359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制定谈判方案的基本要求包括（ 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具体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全面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灵活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简明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扼要</a:t>
            </a:r>
          </a:p>
        </p:txBody>
      </p:sp>
    </p:spTree>
    <p:extLst>
      <p:ext uri="{BB962C8B-B14F-4D97-AF65-F5344CB8AC3E}">
        <p14:creationId xmlns:p14="http://schemas.microsoft.com/office/powerpoint/2010/main" val="38096112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制定谈判方案的基本要求包括（ 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具体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全面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灵活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简明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摘要</a:t>
            </a:r>
          </a:p>
        </p:txBody>
      </p:sp>
      <p:sp>
        <p:nvSpPr>
          <p:cNvPr id="4" name="矩形 3"/>
          <p:cNvSpPr/>
          <p:nvPr/>
        </p:nvSpPr>
        <p:spPr>
          <a:xfrm>
            <a:off x="2625477" y="4189999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ACD</a:t>
            </a:r>
          </a:p>
        </p:txBody>
      </p:sp>
      <p:sp>
        <p:nvSpPr>
          <p:cNvPr id="5" name="矩形 4"/>
          <p:cNvSpPr/>
          <p:nvPr/>
        </p:nvSpPr>
        <p:spPr>
          <a:xfrm>
            <a:off x="656216" y="4950514"/>
            <a:ext cx="105362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一般来说，一个成功的谈判方案应该注意以下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个方面的基本要求： 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（一）谈判方案要简明扼要 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（二）谈判方案要具体 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（三）谈判方案要灵活 </a:t>
            </a:r>
          </a:p>
        </p:txBody>
      </p:sp>
    </p:spTree>
    <p:extLst>
      <p:ext uri="{BB962C8B-B14F-4D97-AF65-F5344CB8AC3E}">
        <p14:creationId xmlns:p14="http://schemas.microsoft.com/office/powerpoint/2010/main" val="42438539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4223657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87842" y="2461779"/>
            <a:ext cx="4311498" cy="1476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第三章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国际商务谈判前的准备</a:t>
            </a:r>
          </a:p>
        </p:txBody>
      </p:sp>
      <p:sp>
        <p:nvSpPr>
          <p:cNvPr id="6" name="矩形 5"/>
          <p:cNvSpPr/>
          <p:nvPr/>
        </p:nvSpPr>
        <p:spPr>
          <a:xfrm>
            <a:off x="7288305" y="488824"/>
            <a:ext cx="30572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人员：组织与管理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15762" y="2528088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目标：确定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165830" y="50958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65829" y="1523108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165829" y="254059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019510" y="4531237"/>
            <a:ext cx="619918" cy="660273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62AC"/>
            </a:solidFill>
            <a:ln>
              <a:solidFill>
                <a:srgbClr val="006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62AC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6742" y="2601076"/>
            <a:ext cx="3911858" cy="1473383"/>
            <a:chOff x="126742" y="2601076"/>
            <a:chExt cx="2929025" cy="1130435"/>
          </a:xfrm>
        </p:grpSpPr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126742" y="2601076"/>
              <a:ext cx="292902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65782" y="3731511"/>
              <a:ext cx="288998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6165830" y="355809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65829" y="4615388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65829" y="565990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15763" y="1455840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信息：准备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15762" y="3523542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方案：制定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22665" y="4570846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模拟谈判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60855" y="5628876"/>
            <a:ext cx="44935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交易条件：最低可接受限度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0475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00170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118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544" y="4613732"/>
            <a:ext cx="3553773" cy="874395"/>
            <a:chOff x="-1862093" y="1035850"/>
            <a:chExt cx="3553773" cy="788186"/>
          </a:xfrm>
        </p:grpSpPr>
        <p:sp>
          <p:nvSpPr>
            <p:cNvPr id="36" name="矩形 3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模拟谈判</a:t>
              </a:r>
            </a:p>
          </p:txBody>
        </p:sp>
        <p:sp>
          <p:nvSpPr>
            <p:cNvPr id="37" name="等腰三角形 3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047006B-8E29-4E90-9A4B-7360EE20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49" y="61710"/>
            <a:ext cx="2762051" cy="1282098"/>
          </a:xfrm>
          <a:prstGeom prst="rect">
            <a:avLst/>
          </a:prstGeom>
        </p:spPr>
      </p:pic>
      <p:sp>
        <p:nvSpPr>
          <p:cNvPr id="30" name="五边形 29"/>
          <p:cNvSpPr/>
          <p:nvPr/>
        </p:nvSpPr>
        <p:spPr>
          <a:xfrm flipH="1">
            <a:off x="8503946" y="150111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5999865-9CF4-4770-B553-5237A92E32BD}"/>
              </a:ext>
            </a:extLst>
          </p:cNvPr>
          <p:cNvSpPr/>
          <p:nvPr/>
        </p:nvSpPr>
        <p:spPr>
          <a:xfrm>
            <a:off x="9429949" y="482090"/>
            <a:ext cx="1176997" cy="43231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44BC8E-D701-43FA-AF90-444FD6C87030}"/>
              </a:ext>
            </a:extLst>
          </p:cNvPr>
          <p:cNvSpPr txBox="1"/>
          <p:nvPr/>
        </p:nvSpPr>
        <p:spPr>
          <a:xfrm>
            <a:off x="1842129" y="15011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3.5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模拟谈判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3.5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模拟谈判</a:t>
            </a:r>
          </a:p>
        </p:txBody>
      </p:sp>
      <p:sp>
        <p:nvSpPr>
          <p:cNvPr id="24" name="矩形 23"/>
          <p:cNvSpPr/>
          <p:nvPr/>
        </p:nvSpPr>
        <p:spPr>
          <a:xfrm>
            <a:off x="1842129" y="2020907"/>
            <a:ext cx="10113425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模拟谈判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是在谈判正式开始前提出各种设想和臆测，进行谈判的想象练习和实际演习。</a:t>
            </a:r>
          </a:p>
        </p:txBody>
      </p:sp>
    </p:spTree>
    <p:extLst>
      <p:ext uri="{BB962C8B-B14F-4D97-AF65-F5344CB8AC3E}">
        <p14:creationId xmlns:p14="http://schemas.microsoft.com/office/powerpoint/2010/main" val="15164281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1414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119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544" y="4613732"/>
            <a:ext cx="3553773" cy="874395"/>
            <a:chOff x="-1862093" y="1035850"/>
            <a:chExt cx="3553773" cy="788186"/>
          </a:xfrm>
        </p:grpSpPr>
        <p:sp>
          <p:nvSpPr>
            <p:cNvPr id="36" name="矩形 3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模拟谈判</a:t>
              </a:r>
            </a:p>
          </p:txBody>
        </p:sp>
        <p:sp>
          <p:nvSpPr>
            <p:cNvPr id="37" name="等腰三角形 3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98905" y="2315410"/>
            <a:ext cx="1218287" cy="3673559"/>
            <a:chOff x="1707960" y="3949867"/>
            <a:chExt cx="763050" cy="1864429"/>
          </a:xfrm>
        </p:grpSpPr>
        <p:grpSp>
          <p:nvGrpSpPr>
            <p:cNvPr id="39" name="组合 38"/>
            <p:cNvGrpSpPr/>
            <p:nvPr/>
          </p:nvGrpSpPr>
          <p:grpSpPr>
            <a:xfrm>
              <a:off x="1707960" y="3949867"/>
              <a:ext cx="763050" cy="1864429"/>
              <a:chOff x="1727454" y="1527583"/>
              <a:chExt cx="648110" cy="815310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727454" y="1527583"/>
                <a:ext cx="640680" cy="815310"/>
                <a:chOff x="3679203" y="2270912"/>
                <a:chExt cx="1051512" cy="1108359"/>
              </a:xfrm>
            </p:grpSpPr>
            <p:grpSp>
              <p:nvGrpSpPr>
                <p:cNvPr id="42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4067193" y="2434530"/>
                  <a:ext cx="827139" cy="499904"/>
                  <a:chOff x="-51466" y="504053"/>
                  <a:chExt cx="6037670" cy="648072"/>
                </a:xfrm>
              </p:grpSpPr>
              <p:sp>
                <p:nvSpPr>
                  <p:cNvPr id="55" name="直接连接符 31"/>
                  <p:cNvSpPr>
                    <a:spLocks noChangeShapeType="1"/>
                  </p:cNvSpPr>
                  <p:nvPr/>
                </p:nvSpPr>
                <p:spPr bwMode="auto">
                  <a:xfrm>
                    <a:off x="-51466" y="504053"/>
                    <a:ext cx="6032668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000"/>
                  </a:p>
                </p:txBody>
              </p:sp>
              <p:cxnSp>
                <p:nvCxnSpPr>
                  <p:cNvPr id="56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5986204" y="504053"/>
                    <a:ext cx="0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43" name="直接连接符 42"/>
                <p:cNvCxnSpPr>
                  <a:stCxn id="55" idx="0"/>
                </p:cNvCxnSpPr>
                <p:nvPr/>
              </p:nvCxnSpPr>
              <p:spPr>
                <a:xfrm flipH="1">
                  <a:off x="4230810" y="3098051"/>
                  <a:ext cx="1" cy="27590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3679203" y="3095232"/>
                  <a:ext cx="563797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35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4479414" y="3129319"/>
                  <a:ext cx="0" cy="499903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1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2223270" y="1643948"/>
                <a:ext cx="0" cy="304588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7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2282961" y="4998140"/>
              <a:ext cx="0" cy="35860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9" name="矩形 58"/>
          <p:cNvSpPr/>
          <p:nvPr/>
        </p:nvSpPr>
        <p:spPr>
          <a:xfrm>
            <a:off x="3018847" y="3059022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二、拟定假设</a:t>
            </a:r>
          </a:p>
        </p:txBody>
      </p:sp>
      <p:sp>
        <p:nvSpPr>
          <p:cNvPr id="65" name="矩形 64"/>
          <p:cNvSpPr/>
          <p:nvPr/>
        </p:nvSpPr>
        <p:spPr>
          <a:xfrm>
            <a:off x="2983627" y="4263729"/>
            <a:ext cx="2954655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三、想象谈判全过程</a:t>
            </a:r>
          </a:p>
        </p:txBody>
      </p:sp>
      <p:sp>
        <p:nvSpPr>
          <p:cNvPr id="66" name="矩形 65"/>
          <p:cNvSpPr/>
          <p:nvPr/>
        </p:nvSpPr>
        <p:spPr>
          <a:xfrm>
            <a:off x="2999472" y="5512315"/>
            <a:ext cx="2031325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四、集体模拟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6E43633-41A5-4520-99B8-7DE92B8F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49" y="61710"/>
            <a:ext cx="2762051" cy="1282098"/>
          </a:xfrm>
          <a:prstGeom prst="rect">
            <a:avLst/>
          </a:prstGeom>
        </p:spPr>
      </p:pic>
      <p:sp>
        <p:nvSpPr>
          <p:cNvPr id="48" name="五边形 29">
            <a:extLst>
              <a:ext uri="{FF2B5EF4-FFF2-40B4-BE49-F238E27FC236}">
                <a16:creationId xmlns:a16="http://schemas.microsoft.com/office/drawing/2014/main" id="{B1392BE4-AFE1-4239-96C1-3D26FA68B1FF}"/>
              </a:ext>
            </a:extLst>
          </p:cNvPr>
          <p:cNvSpPr/>
          <p:nvPr/>
        </p:nvSpPr>
        <p:spPr>
          <a:xfrm flipH="1">
            <a:off x="8503946" y="150111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569BB87-E323-486D-9F04-839036D09DF5}"/>
              </a:ext>
            </a:extLst>
          </p:cNvPr>
          <p:cNvSpPr/>
          <p:nvPr/>
        </p:nvSpPr>
        <p:spPr>
          <a:xfrm>
            <a:off x="10840002" y="89680"/>
            <a:ext cx="1264912" cy="27699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3820C6-814A-4BF9-8BA1-DE11DCB5AD76}"/>
              </a:ext>
            </a:extLst>
          </p:cNvPr>
          <p:cNvSpPr txBox="1"/>
          <p:nvPr/>
        </p:nvSpPr>
        <p:spPr>
          <a:xfrm>
            <a:off x="1842129" y="15011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3.5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模拟谈判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3.5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模拟谈判</a:t>
            </a:r>
          </a:p>
        </p:txBody>
      </p:sp>
      <p:sp>
        <p:nvSpPr>
          <p:cNvPr id="51" name="矩形 50"/>
          <p:cNvSpPr/>
          <p:nvPr/>
        </p:nvSpPr>
        <p:spPr>
          <a:xfrm>
            <a:off x="6384507" y="1618914"/>
            <a:ext cx="54168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使谈判者获得实际经验，提高谈判能力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可以随时纠正谈判中的错误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188945" y="1898349"/>
            <a:ext cx="195562" cy="10633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018847" y="1854315"/>
            <a:ext cx="3262432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一、模拟谈判的必要性</a:t>
            </a:r>
          </a:p>
        </p:txBody>
      </p:sp>
    </p:spTree>
    <p:extLst>
      <p:ext uri="{BB962C8B-B14F-4D97-AF65-F5344CB8AC3E}">
        <p14:creationId xmlns:p14="http://schemas.microsoft.com/office/powerpoint/2010/main" val="87422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83543" y="3035196"/>
            <a:ext cx="7024915" cy="765499"/>
            <a:chOff x="2583543" y="3331030"/>
            <a:chExt cx="7024914" cy="765498"/>
          </a:xfrm>
        </p:grpSpPr>
        <p:sp>
          <p:nvSpPr>
            <p:cNvPr id="4" name="圆角矩形 3"/>
            <p:cNvSpPr/>
            <p:nvPr/>
          </p:nvSpPr>
          <p:spPr>
            <a:xfrm>
              <a:off x="2583543" y="3429000"/>
              <a:ext cx="7024914" cy="667528"/>
            </a:xfrm>
            <a:prstGeom prst="roundRect">
              <a:avLst/>
            </a:prstGeom>
            <a:solidFill>
              <a:srgbClr val="CBCBCB"/>
            </a:solidFill>
            <a:ln w="15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endParaRPr lang="zh-CN" altLang="en-US" sz="32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706914" y="3331030"/>
              <a:ext cx="6778171" cy="667529"/>
            </a:xfrm>
            <a:prstGeom prst="roundRect">
              <a:avLst>
                <a:gd name="adj" fmla="val 1005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r>
                <a: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每月培养一种好习惯，塑造开放心态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5206504" y="0"/>
            <a:ext cx="1778992" cy="508451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206504" y="557172"/>
            <a:ext cx="1778992" cy="949947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47866" y="4706472"/>
            <a:ext cx="6734536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尚德机构十二月开放月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微博话题活动正式启动</a:t>
            </a:r>
          </a:p>
        </p:txBody>
      </p:sp>
    </p:spTree>
    <p:extLst>
      <p:ext uri="{BB962C8B-B14F-4D97-AF65-F5344CB8AC3E}">
        <p14:creationId xmlns:p14="http://schemas.microsoft.com/office/powerpoint/2010/main" val="157239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72246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120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544" y="4613732"/>
            <a:ext cx="3553773" cy="874395"/>
            <a:chOff x="-1862093" y="1035850"/>
            <a:chExt cx="3553773" cy="788186"/>
          </a:xfrm>
        </p:grpSpPr>
        <p:sp>
          <p:nvSpPr>
            <p:cNvPr id="36" name="矩形 3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模拟谈判</a:t>
              </a:r>
            </a:p>
          </p:txBody>
        </p:sp>
        <p:sp>
          <p:nvSpPr>
            <p:cNvPr id="37" name="等腰三角形 3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98905" y="2315410"/>
            <a:ext cx="1218287" cy="3673559"/>
            <a:chOff x="1707960" y="3949867"/>
            <a:chExt cx="763050" cy="1864429"/>
          </a:xfrm>
        </p:grpSpPr>
        <p:grpSp>
          <p:nvGrpSpPr>
            <p:cNvPr id="39" name="组合 38"/>
            <p:cNvGrpSpPr/>
            <p:nvPr/>
          </p:nvGrpSpPr>
          <p:grpSpPr>
            <a:xfrm>
              <a:off x="1707960" y="3949867"/>
              <a:ext cx="763050" cy="1864429"/>
              <a:chOff x="1727454" y="1527583"/>
              <a:chExt cx="648110" cy="815310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727454" y="1527583"/>
                <a:ext cx="640680" cy="815310"/>
                <a:chOff x="3679203" y="2270912"/>
                <a:chExt cx="1051512" cy="1108359"/>
              </a:xfrm>
            </p:grpSpPr>
            <p:grpSp>
              <p:nvGrpSpPr>
                <p:cNvPr id="42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4067193" y="2434530"/>
                  <a:ext cx="827139" cy="499904"/>
                  <a:chOff x="-51466" y="504053"/>
                  <a:chExt cx="6037670" cy="648072"/>
                </a:xfrm>
              </p:grpSpPr>
              <p:sp>
                <p:nvSpPr>
                  <p:cNvPr id="55" name="直接连接符 31"/>
                  <p:cNvSpPr>
                    <a:spLocks noChangeShapeType="1"/>
                  </p:cNvSpPr>
                  <p:nvPr/>
                </p:nvSpPr>
                <p:spPr bwMode="auto">
                  <a:xfrm>
                    <a:off x="-51466" y="504053"/>
                    <a:ext cx="6032668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000"/>
                  </a:p>
                </p:txBody>
              </p:sp>
              <p:cxnSp>
                <p:nvCxnSpPr>
                  <p:cNvPr id="56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5986204" y="504053"/>
                    <a:ext cx="0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43" name="直接连接符 42"/>
                <p:cNvCxnSpPr>
                  <a:stCxn id="55" idx="0"/>
                </p:cNvCxnSpPr>
                <p:nvPr/>
              </p:nvCxnSpPr>
              <p:spPr>
                <a:xfrm flipH="1">
                  <a:off x="4230810" y="3098051"/>
                  <a:ext cx="1" cy="27590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3679203" y="3095232"/>
                  <a:ext cx="563797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35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4479414" y="3129319"/>
                  <a:ext cx="0" cy="499903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1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2223270" y="1643948"/>
                <a:ext cx="0" cy="304588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7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2282961" y="4998140"/>
              <a:ext cx="0" cy="35860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9" name="矩形 58"/>
          <p:cNvSpPr/>
          <p:nvPr/>
        </p:nvSpPr>
        <p:spPr>
          <a:xfrm>
            <a:off x="3018847" y="3059022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二、拟定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假设（</a:t>
            </a:r>
            <a:r>
              <a:rPr lang="zh-CN" altLang="en-US" sz="24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外在客观事物、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对方、己方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5" name="矩形 64"/>
          <p:cNvSpPr/>
          <p:nvPr/>
        </p:nvSpPr>
        <p:spPr>
          <a:xfrm>
            <a:off x="2983627" y="4263729"/>
            <a:ext cx="2954655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三、想象谈判全过程</a:t>
            </a:r>
          </a:p>
        </p:txBody>
      </p:sp>
      <p:sp>
        <p:nvSpPr>
          <p:cNvPr id="66" name="矩形 65"/>
          <p:cNvSpPr/>
          <p:nvPr/>
        </p:nvSpPr>
        <p:spPr>
          <a:xfrm>
            <a:off x="2999472" y="5512315"/>
            <a:ext cx="2031325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四、集体模拟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6E43633-41A5-4520-99B8-7DE92B8F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49" y="61710"/>
            <a:ext cx="2762051" cy="1282098"/>
          </a:xfrm>
          <a:prstGeom prst="rect">
            <a:avLst/>
          </a:prstGeom>
        </p:spPr>
      </p:pic>
      <p:sp>
        <p:nvSpPr>
          <p:cNvPr id="48" name="五边形 29">
            <a:extLst>
              <a:ext uri="{FF2B5EF4-FFF2-40B4-BE49-F238E27FC236}">
                <a16:creationId xmlns:a16="http://schemas.microsoft.com/office/drawing/2014/main" id="{B1392BE4-AFE1-4239-96C1-3D26FA68B1FF}"/>
              </a:ext>
            </a:extLst>
          </p:cNvPr>
          <p:cNvSpPr/>
          <p:nvPr/>
        </p:nvSpPr>
        <p:spPr>
          <a:xfrm flipH="1">
            <a:off x="8503946" y="150111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569BB87-E323-486D-9F04-839036D09DF5}"/>
              </a:ext>
            </a:extLst>
          </p:cNvPr>
          <p:cNvSpPr/>
          <p:nvPr/>
        </p:nvSpPr>
        <p:spPr>
          <a:xfrm>
            <a:off x="10840002" y="394474"/>
            <a:ext cx="742398" cy="27699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3820C6-814A-4BF9-8BA1-DE11DCB5AD76}"/>
              </a:ext>
            </a:extLst>
          </p:cNvPr>
          <p:cNvSpPr txBox="1"/>
          <p:nvPr/>
        </p:nvSpPr>
        <p:spPr>
          <a:xfrm>
            <a:off x="1842129" y="15011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3.5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模拟谈判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3.5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模拟谈判</a:t>
            </a:r>
          </a:p>
        </p:txBody>
      </p:sp>
      <p:sp>
        <p:nvSpPr>
          <p:cNvPr id="51" name="矩形 50"/>
          <p:cNvSpPr/>
          <p:nvPr/>
        </p:nvSpPr>
        <p:spPr>
          <a:xfrm>
            <a:off x="6384507" y="1618914"/>
            <a:ext cx="54168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使谈判者获得实际经验，提高谈判能力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可以随时纠正谈判中的错误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188945" y="1898349"/>
            <a:ext cx="195562" cy="10633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018847" y="1854315"/>
            <a:ext cx="3262432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一、模拟谈判的必要性</a:t>
            </a:r>
          </a:p>
        </p:txBody>
      </p:sp>
      <p:sp>
        <p:nvSpPr>
          <p:cNvPr id="7" name="矩形 6"/>
          <p:cNvSpPr/>
          <p:nvPr/>
        </p:nvSpPr>
        <p:spPr>
          <a:xfrm>
            <a:off x="5173282" y="407888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环境、时间、空间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6281279" y="3643414"/>
            <a:ext cx="0" cy="474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862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1414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121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544" y="4613732"/>
            <a:ext cx="3553773" cy="874395"/>
            <a:chOff x="-1862093" y="1035850"/>
            <a:chExt cx="3553773" cy="788186"/>
          </a:xfrm>
        </p:grpSpPr>
        <p:sp>
          <p:nvSpPr>
            <p:cNvPr id="36" name="矩形 3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模拟谈判</a:t>
              </a:r>
            </a:p>
          </p:txBody>
        </p:sp>
        <p:sp>
          <p:nvSpPr>
            <p:cNvPr id="37" name="等腰三角形 3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98905" y="2315410"/>
            <a:ext cx="1218287" cy="3673559"/>
            <a:chOff x="1707960" y="3949867"/>
            <a:chExt cx="763050" cy="1864429"/>
          </a:xfrm>
        </p:grpSpPr>
        <p:grpSp>
          <p:nvGrpSpPr>
            <p:cNvPr id="39" name="组合 38"/>
            <p:cNvGrpSpPr/>
            <p:nvPr/>
          </p:nvGrpSpPr>
          <p:grpSpPr>
            <a:xfrm>
              <a:off x="1707960" y="3949867"/>
              <a:ext cx="763050" cy="1864429"/>
              <a:chOff x="1727454" y="1527583"/>
              <a:chExt cx="648110" cy="815310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727454" y="1527583"/>
                <a:ext cx="640680" cy="815310"/>
                <a:chOff x="3679203" y="2270912"/>
                <a:chExt cx="1051512" cy="1108359"/>
              </a:xfrm>
            </p:grpSpPr>
            <p:grpSp>
              <p:nvGrpSpPr>
                <p:cNvPr id="42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4067193" y="2434530"/>
                  <a:ext cx="827139" cy="499904"/>
                  <a:chOff x="-51466" y="504053"/>
                  <a:chExt cx="6037670" cy="648072"/>
                </a:xfrm>
              </p:grpSpPr>
              <p:sp>
                <p:nvSpPr>
                  <p:cNvPr id="55" name="直接连接符 31"/>
                  <p:cNvSpPr>
                    <a:spLocks noChangeShapeType="1"/>
                  </p:cNvSpPr>
                  <p:nvPr/>
                </p:nvSpPr>
                <p:spPr bwMode="auto">
                  <a:xfrm>
                    <a:off x="-51466" y="504053"/>
                    <a:ext cx="6032668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000"/>
                  </a:p>
                </p:txBody>
              </p:sp>
              <p:cxnSp>
                <p:nvCxnSpPr>
                  <p:cNvPr id="56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5986204" y="504053"/>
                    <a:ext cx="0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43" name="直接连接符 42"/>
                <p:cNvCxnSpPr>
                  <a:stCxn id="55" idx="0"/>
                </p:cNvCxnSpPr>
                <p:nvPr/>
              </p:nvCxnSpPr>
              <p:spPr>
                <a:xfrm flipH="1">
                  <a:off x="4230810" y="3098051"/>
                  <a:ext cx="1" cy="27590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3679203" y="3095232"/>
                  <a:ext cx="563797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35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4479414" y="3129319"/>
                  <a:ext cx="0" cy="499903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1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2223270" y="1643948"/>
                <a:ext cx="0" cy="304588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7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2282961" y="4998140"/>
              <a:ext cx="0" cy="35860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3018847" y="1854315"/>
            <a:ext cx="3262432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一、模拟谈判的必要性</a:t>
            </a:r>
          </a:p>
        </p:txBody>
      </p:sp>
      <p:sp>
        <p:nvSpPr>
          <p:cNvPr id="59" name="矩形 58"/>
          <p:cNvSpPr/>
          <p:nvPr/>
        </p:nvSpPr>
        <p:spPr>
          <a:xfrm>
            <a:off x="3018847" y="3059022"/>
            <a:ext cx="6340197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二、拟定假设（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外在客观事物、对方、己方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5" name="矩形 64"/>
          <p:cNvSpPr/>
          <p:nvPr/>
        </p:nvSpPr>
        <p:spPr>
          <a:xfrm>
            <a:off x="2983627" y="4263729"/>
            <a:ext cx="2954655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三、想象谈判全过程</a:t>
            </a:r>
          </a:p>
        </p:txBody>
      </p:sp>
      <p:sp>
        <p:nvSpPr>
          <p:cNvPr id="66" name="矩形 65"/>
          <p:cNvSpPr/>
          <p:nvPr/>
        </p:nvSpPr>
        <p:spPr>
          <a:xfrm>
            <a:off x="2999472" y="5512315"/>
            <a:ext cx="2031325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四、集体模拟</a:t>
            </a:r>
          </a:p>
        </p:txBody>
      </p:sp>
      <p:sp>
        <p:nvSpPr>
          <p:cNvPr id="47" name="矩形 46"/>
          <p:cNvSpPr/>
          <p:nvPr/>
        </p:nvSpPr>
        <p:spPr>
          <a:xfrm>
            <a:off x="5103685" y="5309620"/>
            <a:ext cx="11653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沙龙式</a:t>
            </a:r>
            <a:endParaRPr lang="en-US" alt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戏剧式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左大括号 47"/>
          <p:cNvSpPr/>
          <p:nvPr/>
        </p:nvSpPr>
        <p:spPr>
          <a:xfrm>
            <a:off x="4959728" y="5606209"/>
            <a:ext cx="90924" cy="84785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F201AB8-2C95-4001-B930-51B688BF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49" y="61710"/>
            <a:ext cx="2762051" cy="1282098"/>
          </a:xfrm>
          <a:prstGeom prst="rect">
            <a:avLst/>
          </a:prstGeom>
        </p:spPr>
      </p:pic>
      <p:sp>
        <p:nvSpPr>
          <p:cNvPr id="50" name="五边形 29">
            <a:extLst>
              <a:ext uri="{FF2B5EF4-FFF2-40B4-BE49-F238E27FC236}">
                <a16:creationId xmlns:a16="http://schemas.microsoft.com/office/drawing/2014/main" id="{ED1CAB3A-CF88-48E8-BCB7-DF1B3F203718}"/>
              </a:ext>
            </a:extLst>
          </p:cNvPr>
          <p:cNvSpPr/>
          <p:nvPr/>
        </p:nvSpPr>
        <p:spPr>
          <a:xfrm flipH="1">
            <a:off x="8503946" y="150111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C2032043-1269-4AD1-A461-DA6C396BAE17}"/>
              </a:ext>
            </a:extLst>
          </p:cNvPr>
          <p:cNvSpPr/>
          <p:nvPr/>
        </p:nvSpPr>
        <p:spPr>
          <a:xfrm>
            <a:off x="10826221" y="997202"/>
            <a:ext cx="794280" cy="34660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03A095C-4DA3-41FB-81D7-5E8F688FE390}"/>
              </a:ext>
            </a:extLst>
          </p:cNvPr>
          <p:cNvSpPr txBox="1"/>
          <p:nvPr/>
        </p:nvSpPr>
        <p:spPr>
          <a:xfrm>
            <a:off x="1842129" y="15011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3.5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模拟谈判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3.5.4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集体模拟</a:t>
            </a:r>
          </a:p>
        </p:txBody>
      </p:sp>
      <p:sp>
        <p:nvSpPr>
          <p:cNvPr id="67" name="矩形 66"/>
          <p:cNvSpPr/>
          <p:nvPr/>
        </p:nvSpPr>
        <p:spPr>
          <a:xfrm>
            <a:off x="6384507" y="1618914"/>
            <a:ext cx="54168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使谈判者获得实际经验，提高谈判能力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可以随时纠正谈判中的错误</a:t>
            </a:r>
          </a:p>
        </p:txBody>
      </p:sp>
      <p:sp>
        <p:nvSpPr>
          <p:cNvPr id="68" name="左大括号 67"/>
          <p:cNvSpPr/>
          <p:nvPr/>
        </p:nvSpPr>
        <p:spPr>
          <a:xfrm>
            <a:off x="6188945" y="1898349"/>
            <a:ext cx="195562" cy="10633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5173282" y="407888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环境、时间、空间</a:t>
            </a: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6281279" y="3643414"/>
            <a:ext cx="0" cy="474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8861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1414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122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544" y="4613732"/>
            <a:ext cx="3553773" cy="874395"/>
            <a:chOff x="-1862093" y="1035850"/>
            <a:chExt cx="3553773" cy="788186"/>
          </a:xfrm>
        </p:grpSpPr>
        <p:sp>
          <p:nvSpPr>
            <p:cNvPr id="36" name="矩形 3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模拟谈判</a:t>
              </a:r>
            </a:p>
          </p:txBody>
        </p:sp>
        <p:sp>
          <p:nvSpPr>
            <p:cNvPr id="37" name="等腰三角形 3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98905" y="2315410"/>
            <a:ext cx="1218287" cy="3673559"/>
            <a:chOff x="1707960" y="3949867"/>
            <a:chExt cx="763050" cy="1864429"/>
          </a:xfrm>
        </p:grpSpPr>
        <p:grpSp>
          <p:nvGrpSpPr>
            <p:cNvPr id="39" name="组合 38"/>
            <p:cNvGrpSpPr/>
            <p:nvPr/>
          </p:nvGrpSpPr>
          <p:grpSpPr>
            <a:xfrm>
              <a:off x="1707960" y="3949867"/>
              <a:ext cx="763050" cy="1864429"/>
              <a:chOff x="1727454" y="1527583"/>
              <a:chExt cx="648110" cy="815310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727454" y="1527583"/>
                <a:ext cx="640680" cy="815310"/>
                <a:chOff x="3679203" y="2270912"/>
                <a:chExt cx="1051512" cy="1108359"/>
              </a:xfrm>
            </p:grpSpPr>
            <p:grpSp>
              <p:nvGrpSpPr>
                <p:cNvPr id="42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4067193" y="2434530"/>
                  <a:ext cx="827139" cy="499904"/>
                  <a:chOff x="-51466" y="504053"/>
                  <a:chExt cx="6037670" cy="648072"/>
                </a:xfrm>
              </p:grpSpPr>
              <p:sp>
                <p:nvSpPr>
                  <p:cNvPr id="55" name="直接连接符 31"/>
                  <p:cNvSpPr>
                    <a:spLocks noChangeShapeType="1"/>
                  </p:cNvSpPr>
                  <p:nvPr/>
                </p:nvSpPr>
                <p:spPr bwMode="auto">
                  <a:xfrm>
                    <a:off x="-51466" y="504053"/>
                    <a:ext cx="6032668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000"/>
                  </a:p>
                </p:txBody>
              </p:sp>
              <p:cxnSp>
                <p:nvCxnSpPr>
                  <p:cNvPr id="56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5986204" y="504053"/>
                    <a:ext cx="0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43" name="直接连接符 42"/>
                <p:cNvCxnSpPr>
                  <a:stCxn id="55" idx="0"/>
                </p:cNvCxnSpPr>
                <p:nvPr/>
              </p:nvCxnSpPr>
              <p:spPr>
                <a:xfrm flipH="1">
                  <a:off x="4230810" y="3098051"/>
                  <a:ext cx="1" cy="27590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3679203" y="3095232"/>
                  <a:ext cx="563797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35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4479414" y="3129319"/>
                  <a:ext cx="0" cy="499903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1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2223270" y="1643948"/>
                <a:ext cx="0" cy="304588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7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2282961" y="4998140"/>
              <a:ext cx="0" cy="35860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3018847" y="1854315"/>
            <a:ext cx="3262432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一、模拟谈判的必要性</a:t>
            </a:r>
          </a:p>
        </p:txBody>
      </p:sp>
      <p:sp>
        <p:nvSpPr>
          <p:cNvPr id="59" name="矩形 58"/>
          <p:cNvSpPr/>
          <p:nvPr/>
        </p:nvSpPr>
        <p:spPr>
          <a:xfrm>
            <a:off x="3018847" y="3059022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二、拟定假设（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外在客观事物、对方、己方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5" name="矩形 64"/>
          <p:cNvSpPr/>
          <p:nvPr/>
        </p:nvSpPr>
        <p:spPr>
          <a:xfrm>
            <a:off x="2983627" y="4263729"/>
            <a:ext cx="2954655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三、想象谈判全过程</a:t>
            </a:r>
          </a:p>
        </p:txBody>
      </p:sp>
      <p:sp>
        <p:nvSpPr>
          <p:cNvPr id="66" name="矩形 65"/>
          <p:cNvSpPr/>
          <p:nvPr/>
        </p:nvSpPr>
        <p:spPr>
          <a:xfrm>
            <a:off x="2999472" y="5512315"/>
            <a:ext cx="2031325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四、集体模拟</a:t>
            </a:r>
          </a:p>
        </p:txBody>
      </p:sp>
      <p:sp>
        <p:nvSpPr>
          <p:cNvPr id="47" name="矩形 46"/>
          <p:cNvSpPr/>
          <p:nvPr/>
        </p:nvSpPr>
        <p:spPr>
          <a:xfrm>
            <a:off x="5103685" y="5309620"/>
            <a:ext cx="11653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沙龙式：</a:t>
            </a:r>
            <a:endParaRPr lang="en-US" alt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戏剧式：</a:t>
            </a:r>
          </a:p>
        </p:txBody>
      </p:sp>
      <p:sp>
        <p:nvSpPr>
          <p:cNvPr id="48" name="左大括号 47"/>
          <p:cNvSpPr/>
          <p:nvPr/>
        </p:nvSpPr>
        <p:spPr>
          <a:xfrm>
            <a:off x="4959728" y="5606209"/>
            <a:ext cx="90924" cy="84785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338589" y="547993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充分讨论，互相启发</a:t>
            </a:r>
          </a:p>
        </p:txBody>
      </p:sp>
      <p:sp>
        <p:nvSpPr>
          <p:cNvPr id="50" name="矩形 49"/>
          <p:cNvSpPr/>
          <p:nvPr/>
        </p:nvSpPr>
        <p:spPr>
          <a:xfrm>
            <a:off x="6326480" y="607103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特定角色，真实演出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667F08AD-B883-4423-97F9-7AF48DCF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49" y="61710"/>
            <a:ext cx="2762051" cy="1282098"/>
          </a:xfrm>
          <a:prstGeom prst="rect">
            <a:avLst/>
          </a:prstGeom>
        </p:spPr>
      </p:pic>
      <p:sp>
        <p:nvSpPr>
          <p:cNvPr id="52" name="五边形 29">
            <a:extLst>
              <a:ext uri="{FF2B5EF4-FFF2-40B4-BE49-F238E27FC236}">
                <a16:creationId xmlns:a16="http://schemas.microsoft.com/office/drawing/2014/main" id="{BA458172-5088-4C61-82A1-07E7A731E74F}"/>
              </a:ext>
            </a:extLst>
          </p:cNvPr>
          <p:cNvSpPr/>
          <p:nvPr/>
        </p:nvSpPr>
        <p:spPr>
          <a:xfrm flipH="1">
            <a:off x="8503946" y="150111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5D9C86A8-02A9-448C-8A55-97874123BF78}"/>
              </a:ext>
            </a:extLst>
          </p:cNvPr>
          <p:cNvSpPr/>
          <p:nvPr/>
        </p:nvSpPr>
        <p:spPr>
          <a:xfrm>
            <a:off x="10826221" y="997202"/>
            <a:ext cx="794280" cy="34660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BCC4E10-ECCC-4C11-8899-DA6A5CB1A4AA}"/>
              </a:ext>
            </a:extLst>
          </p:cNvPr>
          <p:cNvSpPr txBox="1"/>
          <p:nvPr/>
        </p:nvSpPr>
        <p:spPr>
          <a:xfrm>
            <a:off x="1842129" y="15011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3.5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模拟谈判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3.5.4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集体模拟</a:t>
            </a:r>
          </a:p>
        </p:txBody>
      </p:sp>
      <p:sp>
        <p:nvSpPr>
          <p:cNvPr id="69" name="矩形 68"/>
          <p:cNvSpPr/>
          <p:nvPr/>
        </p:nvSpPr>
        <p:spPr>
          <a:xfrm>
            <a:off x="6384507" y="1618914"/>
            <a:ext cx="54168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使谈判者获得实际经验，提高谈判能力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可以随时纠正谈判中的错误</a:t>
            </a:r>
          </a:p>
        </p:txBody>
      </p:sp>
      <p:sp>
        <p:nvSpPr>
          <p:cNvPr id="70" name="左大括号 69"/>
          <p:cNvSpPr/>
          <p:nvPr/>
        </p:nvSpPr>
        <p:spPr>
          <a:xfrm>
            <a:off x="6188945" y="1898349"/>
            <a:ext cx="195562" cy="10633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173282" y="407888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环境、时间、空间</a:t>
            </a: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6281279" y="3643414"/>
            <a:ext cx="0" cy="474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413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把谈判者聚集在一起，充分讨论，自由发表意见，共同想象谈判全过程的是（ 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戏剧式模拟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沙龙式模拟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体验式模拟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启发式模拟</a:t>
            </a:r>
          </a:p>
        </p:txBody>
      </p:sp>
    </p:spTree>
    <p:extLst>
      <p:ext uri="{BB962C8B-B14F-4D97-AF65-F5344CB8AC3E}">
        <p14:creationId xmlns:p14="http://schemas.microsoft.com/office/powerpoint/2010/main" val="35463793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把谈判者聚集在一起，充分讨论，自由发表意见，共同想象谈判全过程的是（ 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戏剧式模拟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沙龙式模拟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体验式模拟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启发式模拟</a:t>
            </a:r>
          </a:p>
        </p:txBody>
      </p:sp>
      <p:sp>
        <p:nvSpPr>
          <p:cNvPr id="4" name="矩形 3"/>
          <p:cNvSpPr/>
          <p:nvPr/>
        </p:nvSpPr>
        <p:spPr>
          <a:xfrm>
            <a:off x="374722" y="4510244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5" name="矩形 4"/>
          <p:cNvSpPr/>
          <p:nvPr/>
        </p:nvSpPr>
        <p:spPr>
          <a:xfrm>
            <a:off x="374722" y="5058090"/>
            <a:ext cx="11535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沙龙式模拟是把谈判者聚集在一起，充分讨论，自由发表意见，共同想象谈判全过程。</a:t>
            </a:r>
          </a:p>
        </p:txBody>
      </p:sp>
    </p:spTree>
    <p:extLst>
      <p:ext uri="{BB962C8B-B14F-4D97-AF65-F5344CB8AC3E}">
        <p14:creationId xmlns:p14="http://schemas.microsoft.com/office/powerpoint/2010/main" val="35116584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戏剧式模拟谈判的特点是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   )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自由发表意见 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互相启发 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设定角色  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充分讨论</a:t>
            </a:r>
          </a:p>
        </p:txBody>
      </p:sp>
    </p:spTree>
    <p:extLst>
      <p:ext uri="{BB962C8B-B14F-4D97-AF65-F5344CB8AC3E}">
        <p14:creationId xmlns:p14="http://schemas.microsoft.com/office/powerpoint/2010/main" val="7228015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戏剧式模拟谈判的特点是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   )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自由发表意见 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互相启发 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设定角色  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充分讨论</a:t>
            </a:r>
          </a:p>
        </p:txBody>
      </p:sp>
      <p:sp>
        <p:nvSpPr>
          <p:cNvPr id="4" name="矩形 3"/>
          <p:cNvSpPr/>
          <p:nvPr/>
        </p:nvSpPr>
        <p:spPr>
          <a:xfrm>
            <a:off x="535191" y="4542302"/>
            <a:ext cx="11540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5" name="矩形 4"/>
          <p:cNvSpPr/>
          <p:nvPr/>
        </p:nvSpPr>
        <p:spPr>
          <a:xfrm>
            <a:off x="535191" y="5200305"/>
            <a:ext cx="115402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戏剧式模拟是指在谈判前进行模拟谈判。它和想象谈判不同，想象谈判主要是谈判者个人或集体的思维活动。戏剧式模拟谈判是真实地进行演出，每个谈判者都在模拟谈判中扮演特定的角色，随着剧情发展，谈判全过程会一一展现在每个谈判者面前。</a:t>
            </a:r>
          </a:p>
        </p:txBody>
      </p:sp>
    </p:spTree>
    <p:extLst>
      <p:ext uri="{BB962C8B-B14F-4D97-AF65-F5344CB8AC3E}">
        <p14:creationId xmlns:p14="http://schemas.microsoft.com/office/powerpoint/2010/main" val="15130769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3.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下列有关模拟谈判的说法中，不正确的有（  ）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．首先要拟定正确的假设    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．可提高谈判者的谈判能力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．可采用沙龙式模拟或戏剧式模拟  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．戏剧式模拟可使谈判者充分发表意见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．沙龙式模拟可使每个谈判者找到自己的最佳位置</a:t>
            </a:r>
          </a:p>
        </p:txBody>
      </p:sp>
    </p:spTree>
    <p:extLst>
      <p:ext uri="{BB962C8B-B14F-4D97-AF65-F5344CB8AC3E}">
        <p14:creationId xmlns:p14="http://schemas.microsoft.com/office/powerpoint/2010/main" val="37660552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3.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下列有关模拟谈判的说法中，不正确的有（  ）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．首先要拟定正确的假设    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．可提高谈判者的谈判能力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．可采用沙龙式模拟或戏剧式模拟  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．戏剧式模拟可使谈判者充分发表意见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．沙龙式模拟可使每个谈判者找到自己的最佳位置</a:t>
            </a:r>
          </a:p>
        </p:txBody>
      </p:sp>
      <p:sp>
        <p:nvSpPr>
          <p:cNvPr id="4" name="矩形 3"/>
          <p:cNvSpPr/>
          <p:nvPr/>
        </p:nvSpPr>
        <p:spPr>
          <a:xfrm>
            <a:off x="656215" y="5112816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</a:t>
            </a:r>
          </a:p>
        </p:txBody>
      </p:sp>
    </p:spTree>
    <p:extLst>
      <p:ext uri="{BB962C8B-B14F-4D97-AF65-F5344CB8AC3E}">
        <p14:creationId xmlns:p14="http://schemas.microsoft.com/office/powerpoint/2010/main" val="35796517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4223657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87842" y="2461779"/>
            <a:ext cx="4311498" cy="1476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第三章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国际商务谈判前的准备</a:t>
            </a:r>
          </a:p>
        </p:txBody>
      </p:sp>
      <p:sp>
        <p:nvSpPr>
          <p:cNvPr id="6" name="矩形 5"/>
          <p:cNvSpPr/>
          <p:nvPr/>
        </p:nvSpPr>
        <p:spPr>
          <a:xfrm>
            <a:off x="7288305" y="488824"/>
            <a:ext cx="30572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人员：组织与管理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15762" y="2528088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目标：确定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165830" y="50958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65829" y="1523108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165829" y="254059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72337" y="5659900"/>
            <a:ext cx="619918" cy="660273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62AC"/>
            </a:solidFill>
            <a:ln>
              <a:solidFill>
                <a:srgbClr val="006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62AC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6742" y="2601076"/>
            <a:ext cx="3911858" cy="1336876"/>
            <a:chOff x="126742" y="2601076"/>
            <a:chExt cx="2929025" cy="1130435"/>
          </a:xfrm>
        </p:grpSpPr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126742" y="2601076"/>
              <a:ext cx="292902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65782" y="3731511"/>
              <a:ext cx="288998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6165830" y="355809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65829" y="4615388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65829" y="565990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15763" y="1455840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信息：准备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15762" y="3523542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方案：制定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22665" y="4570846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模拟谈判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60855" y="5628876"/>
            <a:ext cx="44935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交易条件：最低可接受限度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0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一、活动介绍</a:t>
            </a:r>
          </a:p>
        </p:txBody>
      </p:sp>
      <p:sp>
        <p:nvSpPr>
          <p:cNvPr id="10" name="矩形 9"/>
          <p:cNvSpPr/>
          <p:nvPr/>
        </p:nvSpPr>
        <p:spPr>
          <a:xfrm>
            <a:off x="2024530" y="2102082"/>
            <a:ext cx="8235577" cy="246170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尚德机构十二月开放月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正式启动，这一次我们敞开心扉，以开放姿态，畅所欲言，想表达的，想问的，都可以分享到微博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千万别放过这个可以“肆意拷问”老师的机会哦！悄悄的告诉你，老师们为大家准备的奖励机制也是“开放”的哦，快去微博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你的老师吧。</a:t>
            </a:r>
          </a:p>
        </p:txBody>
      </p:sp>
    </p:spTree>
    <p:extLst>
      <p:ext uri="{BB962C8B-B14F-4D97-AF65-F5344CB8AC3E}">
        <p14:creationId xmlns:p14="http://schemas.microsoft.com/office/powerpoint/2010/main" val="317127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80624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130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5394970"/>
            <a:ext cx="3553773" cy="874395"/>
            <a:chOff x="-1862093" y="1035850"/>
            <a:chExt cx="3553773" cy="788186"/>
          </a:xfrm>
        </p:grpSpPr>
        <p:sp>
          <p:nvSpPr>
            <p:cNvPr id="29" name="矩形 28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交易条件</a:t>
              </a:r>
            </a:p>
          </p:txBody>
        </p:sp>
        <p:sp>
          <p:nvSpPr>
            <p:cNvPr id="31" name="等腰三角形 30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-211200" y="6274090"/>
            <a:ext cx="3021635" cy="432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最低可接受限度</a:t>
            </a:r>
            <a:r>
              <a:rPr lang="en-US" altLang="zh-CN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】</a:t>
            </a:r>
            <a:endParaRPr lang="zh-CN" altLang="en-US" sz="2400" b="1" spc="-5" dirty="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2C74D93-EC92-47DB-9EBC-41156F5C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130" y="58004"/>
            <a:ext cx="3048000" cy="887663"/>
          </a:xfrm>
          <a:prstGeom prst="rect">
            <a:avLst/>
          </a:prstGeom>
        </p:spPr>
      </p:pic>
      <p:sp>
        <p:nvSpPr>
          <p:cNvPr id="22" name="五边形 29">
            <a:extLst>
              <a:ext uri="{FF2B5EF4-FFF2-40B4-BE49-F238E27FC236}">
                <a16:creationId xmlns:a16="http://schemas.microsoft.com/office/drawing/2014/main" id="{8058206A-DF2F-4F62-B9E1-94B1AB76924A}"/>
              </a:ext>
            </a:extLst>
          </p:cNvPr>
          <p:cNvSpPr/>
          <p:nvPr/>
        </p:nvSpPr>
        <p:spPr>
          <a:xfrm flipH="1">
            <a:off x="8340036" y="752070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DA7F24C-611F-4980-8743-036881E8446A}"/>
              </a:ext>
            </a:extLst>
          </p:cNvPr>
          <p:cNvSpPr/>
          <p:nvPr/>
        </p:nvSpPr>
        <p:spPr>
          <a:xfrm>
            <a:off x="9102130" y="319760"/>
            <a:ext cx="1784945" cy="32745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E39906-42D0-4206-8B42-41A0F85EB9B9}"/>
              </a:ext>
            </a:extLst>
          </p:cNvPr>
          <p:cNvSpPr txBox="1"/>
          <p:nvPr/>
        </p:nvSpPr>
        <p:spPr>
          <a:xfrm>
            <a:off x="1765929" y="150111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3.6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确定谈判中各交易条件的最低可接受限度 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3.6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确定谈判中各交易条件的最低可接受限度</a:t>
            </a:r>
          </a:p>
        </p:txBody>
      </p:sp>
    </p:spTree>
    <p:extLst>
      <p:ext uri="{BB962C8B-B14F-4D97-AF65-F5344CB8AC3E}">
        <p14:creationId xmlns:p14="http://schemas.microsoft.com/office/powerpoint/2010/main" val="35540274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9760"/>
            <a:ext cx="1691680" cy="6538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80624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131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5394970"/>
            <a:ext cx="3553773" cy="874395"/>
            <a:chOff x="-1862093" y="1035850"/>
            <a:chExt cx="3553773" cy="788186"/>
          </a:xfrm>
        </p:grpSpPr>
        <p:sp>
          <p:nvSpPr>
            <p:cNvPr id="29" name="矩形 28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交易条件</a:t>
              </a:r>
            </a:p>
          </p:txBody>
        </p:sp>
        <p:sp>
          <p:nvSpPr>
            <p:cNvPr id="31" name="等腰三角形 30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-211200" y="6274090"/>
            <a:ext cx="3021635" cy="432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最低可接受限度</a:t>
            </a:r>
            <a:r>
              <a:rPr lang="en-US" altLang="zh-CN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】</a:t>
            </a:r>
            <a:endParaRPr lang="zh-CN" altLang="en-US" sz="2400" b="1" spc="-5" dirty="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59420" y="1955947"/>
            <a:ext cx="1473419" cy="3903130"/>
            <a:chOff x="1659420" y="1955947"/>
            <a:chExt cx="1473419" cy="3903130"/>
          </a:xfrm>
        </p:grpSpPr>
        <p:grpSp>
          <p:nvGrpSpPr>
            <p:cNvPr id="22" name="组合 21"/>
            <p:cNvGrpSpPr/>
            <p:nvPr/>
          </p:nvGrpSpPr>
          <p:grpSpPr>
            <a:xfrm>
              <a:off x="2544769" y="1955947"/>
              <a:ext cx="588070" cy="3673559"/>
              <a:chOff x="2102686" y="3949867"/>
              <a:chExt cx="368326" cy="1864429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2102686" y="3949867"/>
                <a:ext cx="368326" cy="1864429"/>
                <a:chOff x="2062720" y="1527583"/>
                <a:chExt cx="312844" cy="815310"/>
              </a:xfrm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2062720" y="1527583"/>
                  <a:ext cx="305410" cy="815310"/>
                  <a:chOff x="4229462" y="2270912"/>
                  <a:chExt cx="501253" cy="1108359"/>
                </a:xfrm>
              </p:grpSpPr>
              <p:grpSp>
                <p:nvGrpSpPr>
                  <p:cNvPr id="32" name="组合 30"/>
                  <p:cNvGrpSpPr>
                    <a:grpSpLocks/>
                  </p:cNvGrpSpPr>
                  <p:nvPr/>
                </p:nvGrpSpPr>
                <p:grpSpPr bwMode="auto">
                  <a:xfrm rot="16200000">
                    <a:off x="4067193" y="2434530"/>
                    <a:ext cx="827139" cy="499904"/>
                    <a:chOff x="-51466" y="504053"/>
                    <a:chExt cx="6037670" cy="648072"/>
                  </a:xfrm>
                </p:grpSpPr>
                <p:sp>
                  <p:nvSpPr>
                    <p:cNvPr id="37" name="直接连接符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-51466" y="504053"/>
                      <a:ext cx="6032668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bevel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cxnSp>
                  <p:nvCxnSpPr>
                    <p:cNvPr id="38" name="直接箭头连接符 35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5986204" y="504053"/>
                      <a:ext cx="0" cy="648072"/>
                    </a:xfrm>
                    <a:prstGeom prst="straightConnector1">
                      <a:avLst/>
                    </a:prstGeom>
                    <a:noFill/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bevel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cxnSp>
                <p:nvCxnSpPr>
                  <p:cNvPr id="35" name="直接连接符 34"/>
                  <p:cNvCxnSpPr>
                    <a:stCxn id="37" idx="0"/>
                  </p:cNvCxnSpPr>
                  <p:nvPr/>
                </p:nvCxnSpPr>
                <p:spPr>
                  <a:xfrm flipH="1">
                    <a:off x="4230810" y="3098051"/>
                    <a:ext cx="1" cy="275901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 rot="16200000">
                    <a:off x="4479414" y="3129319"/>
                    <a:ext cx="0" cy="499903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27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2223270" y="1643948"/>
                  <a:ext cx="0" cy="304588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5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2282961" y="4998140"/>
                <a:ext cx="0" cy="35860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" name="直接连接符 22"/>
            <p:cNvCxnSpPr/>
            <p:nvPr/>
          </p:nvCxnSpPr>
          <p:spPr>
            <a:xfrm flipV="1">
              <a:off x="1659420" y="3696624"/>
              <a:ext cx="854304" cy="216245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圆角矩形 38"/>
          <p:cNvSpPr/>
          <p:nvPr/>
        </p:nvSpPr>
        <p:spPr>
          <a:xfrm>
            <a:off x="3217348" y="1746895"/>
            <a:ext cx="254729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价格水平的确定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3217348" y="2986705"/>
            <a:ext cx="254729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支付方式的选择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3221991" y="4158298"/>
            <a:ext cx="3366493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交货及罚金条件的确定 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3213198" y="5414499"/>
            <a:ext cx="3375286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保证期长短的综合考虑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3601547-3BB5-40CC-8B80-6E08910C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130" y="58004"/>
            <a:ext cx="3048000" cy="887663"/>
          </a:xfrm>
          <a:prstGeom prst="rect">
            <a:avLst/>
          </a:prstGeom>
        </p:spPr>
      </p:pic>
      <p:sp>
        <p:nvSpPr>
          <p:cNvPr id="44" name="五边形 29">
            <a:extLst>
              <a:ext uri="{FF2B5EF4-FFF2-40B4-BE49-F238E27FC236}">
                <a16:creationId xmlns:a16="http://schemas.microsoft.com/office/drawing/2014/main" id="{9CB79CC6-FE4F-470D-B1D9-F1AC3344D4F0}"/>
              </a:ext>
            </a:extLst>
          </p:cNvPr>
          <p:cNvSpPr/>
          <p:nvPr/>
        </p:nvSpPr>
        <p:spPr>
          <a:xfrm flipH="1">
            <a:off x="8340036" y="752070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F80158B-E322-449D-883C-6005EEB1EC08}"/>
              </a:ext>
            </a:extLst>
          </p:cNvPr>
          <p:cNvSpPr/>
          <p:nvPr/>
        </p:nvSpPr>
        <p:spPr>
          <a:xfrm>
            <a:off x="9102130" y="319760"/>
            <a:ext cx="1784945" cy="32745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AF42D03-256B-431E-9424-EAD34DAF9B1C}"/>
              </a:ext>
            </a:extLst>
          </p:cNvPr>
          <p:cNvSpPr txBox="1"/>
          <p:nvPr/>
        </p:nvSpPr>
        <p:spPr>
          <a:xfrm>
            <a:off x="1765929" y="150111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3.6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确定谈判中各交易条件的最低可接受限度 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3.6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确定谈判中各交易条件的最低可接受限度</a:t>
            </a:r>
          </a:p>
        </p:txBody>
      </p:sp>
    </p:spTree>
    <p:extLst>
      <p:ext uri="{BB962C8B-B14F-4D97-AF65-F5344CB8AC3E}">
        <p14:creationId xmlns:p14="http://schemas.microsoft.com/office/powerpoint/2010/main" val="38251247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80624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132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5394970"/>
            <a:ext cx="3553773" cy="874395"/>
            <a:chOff x="-1862093" y="1035850"/>
            <a:chExt cx="3553773" cy="788186"/>
          </a:xfrm>
        </p:grpSpPr>
        <p:sp>
          <p:nvSpPr>
            <p:cNvPr id="29" name="矩形 28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交易条件</a:t>
              </a:r>
            </a:p>
          </p:txBody>
        </p:sp>
        <p:sp>
          <p:nvSpPr>
            <p:cNvPr id="31" name="等腰三角形 30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-211200" y="6274090"/>
            <a:ext cx="3021635" cy="432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最低可接受限度</a:t>
            </a:r>
            <a:r>
              <a:rPr lang="en-US" altLang="zh-CN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】</a:t>
            </a:r>
            <a:endParaRPr lang="zh-CN" altLang="en-US" sz="2400" b="1" spc="-5" dirty="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59420" y="1955947"/>
            <a:ext cx="1473419" cy="3903130"/>
            <a:chOff x="1659420" y="1955947"/>
            <a:chExt cx="1473419" cy="3903130"/>
          </a:xfrm>
        </p:grpSpPr>
        <p:grpSp>
          <p:nvGrpSpPr>
            <p:cNvPr id="22" name="组合 21"/>
            <p:cNvGrpSpPr/>
            <p:nvPr/>
          </p:nvGrpSpPr>
          <p:grpSpPr>
            <a:xfrm>
              <a:off x="2544769" y="1955947"/>
              <a:ext cx="588070" cy="3673559"/>
              <a:chOff x="2102686" y="3949867"/>
              <a:chExt cx="368326" cy="1864429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2102686" y="3949867"/>
                <a:ext cx="368326" cy="1864429"/>
                <a:chOff x="2062720" y="1527583"/>
                <a:chExt cx="312844" cy="815310"/>
              </a:xfrm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2062720" y="1527583"/>
                  <a:ext cx="305410" cy="815310"/>
                  <a:chOff x="4229462" y="2270912"/>
                  <a:chExt cx="501253" cy="1108359"/>
                </a:xfrm>
              </p:grpSpPr>
              <p:grpSp>
                <p:nvGrpSpPr>
                  <p:cNvPr id="32" name="组合 30"/>
                  <p:cNvGrpSpPr>
                    <a:grpSpLocks/>
                  </p:cNvGrpSpPr>
                  <p:nvPr/>
                </p:nvGrpSpPr>
                <p:grpSpPr bwMode="auto">
                  <a:xfrm rot="16200000">
                    <a:off x="4067193" y="2434530"/>
                    <a:ext cx="827139" cy="499904"/>
                    <a:chOff x="-51466" y="504053"/>
                    <a:chExt cx="6037670" cy="648072"/>
                  </a:xfrm>
                </p:grpSpPr>
                <p:sp>
                  <p:nvSpPr>
                    <p:cNvPr id="37" name="直接连接符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-51466" y="504053"/>
                      <a:ext cx="6032668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bevel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cxnSp>
                  <p:nvCxnSpPr>
                    <p:cNvPr id="38" name="直接箭头连接符 35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5986204" y="504053"/>
                      <a:ext cx="0" cy="648072"/>
                    </a:xfrm>
                    <a:prstGeom prst="straightConnector1">
                      <a:avLst/>
                    </a:prstGeom>
                    <a:noFill/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bevel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cxnSp>
                <p:nvCxnSpPr>
                  <p:cNvPr id="35" name="直接连接符 34"/>
                  <p:cNvCxnSpPr>
                    <a:stCxn id="37" idx="0"/>
                  </p:cNvCxnSpPr>
                  <p:nvPr/>
                </p:nvCxnSpPr>
                <p:spPr>
                  <a:xfrm flipH="1">
                    <a:off x="4230810" y="3098051"/>
                    <a:ext cx="1" cy="275901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 rot="16200000">
                    <a:off x="4479414" y="3129319"/>
                    <a:ext cx="0" cy="499903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27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2223270" y="1643948"/>
                  <a:ext cx="0" cy="304588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5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2282961" y="4998140"/>
                <a:ext cx="0" cy="35860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" name="直接连接符 22"/>
            <p:cNvCxnSpPr/>
            <p:nvPr/>
          </p:nvCxnSpPr>
          <p:spPr>
            <a:xfrm flipV="1">
              <a:off x="1659420" y="3696624"/>
              <a:ext cx="854304" cy="216245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圆角矩形 38"/>
          <p:cNvSpPr/>
          <p:nvPr/>
        </p:nvSpPr>
        <p:spPr>
          <a:xfrm>
            <a:off x="3217348" y="1746895"/>
            <a:ext cx="254729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价格水平的确定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3217348" y="2986705"/>
            <a:ext cx="254729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支付方式的选择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3221991" y="4158298"/>
            <a:ext cx="3366493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交货及罚金条件的确定 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3213198" y="5414499"/>
            <a:ext cx="3375286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保证期长短的综合考虑</a:t>
            </a:r>
          </a:p>
        </p:txBody>
      </p:sp>
      <p:sp>
        <p:nvSpPr>
          <p:cNvPr id="43" name="矩形 42"/>
          <p:cNvSpPr/>
          <p:nvPr/>
        </p:nvSpPr>
        <p:spPr>
          <a:xfrm>
            <a:off x="6102350" y="1025804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．成本因素</a:t>
            </a:r>
          </a:p>
          <a:p>
            <a:pPr lvl="0">
              <a:lnSpc>
                <a:spcPts val="2600"/>
              </a:lnSpc>
              <a:spcBef>
                <a:spcPct val="0"/>
              </a:spcBef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．需求因素</a:t>
            </a:r>
          </a:p>
          <a:p>
            <a:pPr lvl="0">
              <a:lnSpc>
                <a:spcPts val="2600"/>
              </a:lnSpc>
              <a:spcBef>
                <a:spcPct val="0"/>
              </a:spcBef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．竞争因素：完全竞争、完全垄断、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lnSpc>
                <a:spcPts val="2600"/>
              </a:lnSpc>
              <a:spcBef>
                <a:spcPct val="0"/>
              </a:spcBef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 垄断竞争、寡头垄断</a:t>
            </a:r>
          </a:p>
          <a:p>
            <a:pPr lvl="0">
              <a:lnSpc>
                <a:spcPts val="2600"/>
              </a:lnSpc>
              <a:spcBef>
                <a:spcPct val="0"/>
              </a:spcBef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．产品因素：声誉、特点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lnSpc>
                <a:spcPts val="2600"/>
              </a:lnSpc>
              <a:spcBef>
                <a:spcPct val="0"/>
              </a:spcBef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．环境因素：政策、经济形势、银行利率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左大括号 43"/>
          <p:cNvSpPr/>
          <p:nvPr/>
        </p:nvSpPr>
        <p:spPr>
          <a:xfrm>
            <a:off x="5849146" y="1066354"/>
            <a:ext cx="225933" cy="189538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9583B8B5-C124-49D2-AC3A-DAEB6CC22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130" y="58004"/>
            <a:ext cx="3048000" cy="887663"/>
          </a:xfrm>
          <a:prstGeom prst="rect">
            <a:avLst/>
          </a:prstGeom>
        </p:spPr>
      </p:pic>
      <p:sp>
        <p:nvSpPr>
          <p:cNvPr id="47" name="五边形 29">
            <a:extLst>
              <a:ext uri="{FF2B5EF4-FFF2-40B4-BE49-F238E27FC236}">
                <a16:creationId xmlns:a16="http://schemas.microsoft.com/office/drawing/2014/main" id="{96A704C3-B72E-4E63-9872-5DED8F5DFF1C}"/>
              </a:ext>
            </a:extLst>
          </p:cNvPr>
          <p:cNvSpPr/>
          <p:nvPr/>
        </p:nvSpPr>
        <p:spPr>
          <a:xfrm flipH="1">
            <a:off x="8188573" y="1178502"/>
            <a:ext cx="182711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选择、简答题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ACD99398-C45F-4FB0-BDEA-4BE8E2DD686B}"/>
              </a:ext>
            </a:extLst>
          </p:cNvPr>
          <p:cNvSpPr/>
          <p:nvPr/>
        </p:nvSpPr>
        <p:spPr>
          <a:xfrm>
            <a:off x="11026181" y="58004"/>
            <a:ext cx="841970" cy="2182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0095FEC-BCE2-4C96-819A-BAE4BD5217ED}"/>
              </a:ext>
            </a:extLst>
          </p:cNvPr>
          <p:cNvSpPr txBox="1"/>
          <p:nvPr/>
        </p:nvSpPr>
        <p:spPr>
          <a:xfrm>
            <a:off x="1765929" y="150111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3.6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确定谈判中各交易条件的最低可接受限度 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916DC4B-1A20-4736-BE8E-DB1D908D8175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3.6.1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价格水平的确定</a:t>
            </a:r>
          </a:p>
        </p:txBody>
      </p:sp>
      <p:sp>
        <p:nvSpPr>
          <p:cNvPr id="51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3.6.1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价格水平的确定</a:t>
            </a:r>
          </a:p>
        </p:txBody>
      </p:sp>
    </p:spTree>
    <p:extLst>
      <p:ext uri="{BB962C8B-B14F-4D97-AF65-F5344CB8AC3E}">
        <p14:creationId xmlns:p14="http://schemas.microsoft.com/office/powerpoint/2010/main" val="19736307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80624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133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5394970"/>
            <a:ext cx="3553773" cy="874395"/>
            <a:chOff x="-1862093" y="1035850"/>
            <a:chExt cx="3553773" cy="788186"/>
          </a:xfrm>
        </p:grpSpPr>
        <p:sp>
          <p:nvSpPr>
            <p:cNvPr id="29" name="矩形 28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交易条件</a:t>
              </a:r>
            </a:p>
          </p:txBody>
        </p:sp>
        <p:sp>
          <p:nvSpPr>
            <p:cNvPr id="31" name="等腰三角形 30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-211200" y="6274090"/>
            <a:ext cx="3021635" cy="432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最低可接受限度</a:t>
            </a:r>
            <a:r>
              <a:rPr lang="en-US" altLang="zh-CN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】</a:t>
            </a:r>
            <a:endParaRPr lang="zh-CN" altLang="en-US" sz="2400" b="1" spc="-5" dirty="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59420" y="1955947"/>
            <a:ext cx="1473419" cy="3903130"/>
            <a:chOff x="1659420" y="1955947"/>
            <a:chExt cx="1473419" cy="3903130"/>
          </a:xfrm>
        </p:grpSpPr>
        <p:grpSp>
          <p:nvGrpSpPr>
            <p:cNvPr id="22" name="组合 21"/>
            <p:cNvGrpSpPr/>
            <p:nvPr/>
          </p:nvGrpSpPr>
          <p:grpSpPr>
            <a:xfrm>
              <a:off x="2544769" y="1955947"/>
              <a:ext cx="588070" cy="3673559"/>
              <a:chOff x="2102686" y="3949867"/>
              <a:chExt cx="368326" cy="1864429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2102686" y="3949867"/>
                <a:ext cx="368326" cy="1864429"/>
                <a:chOff x="2062720" y="1527583"/>
                <a:chExt cx="312844" cy="815310"/>
              </a:xfrm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2062720" y="1527583"/>
                  <a:ext cx="305410" cy="815310"/>
                  <a:chOff x="4229462" y="2270912"/>
                  <a:chExt cx="501253" cy="1108359"/>
                </a:xfrm>
              </p:grpSpPr>
              <p:grpSp>
                <p:nvGrpSpPr>
                  <p:cNvPr id="32" name="组合 30"/>
                  <p:cNvGrpSpPr>
                    <a:grpSpLocks/>
                  </p:cNvGrpSpPr>
                  <p:nvPr/>
                </p:nvGrpSpPr>
                <p:grpSpPr bwMode="auto">
                  <a:xfrm rot="16200000">
                    <a:off x="4067193" y="2434530"/>
                    <a:ext cx="827139" cy="499904"/>
                    <a:chOff x="-51466" y="504053"/>
                    <a:chExt cx="6037670" cy="648072"/>
                  </a:xfrm>
                </p:grpSpPr>
                <p:sp>
                  <p:nvSpPr>
                    <p:cNvPr id="37" name="直接连接符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-51466" y="504053"/>
                      <a:ext cx="6032668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bevel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cxnSp>
                  <p:nvCxnSpPr>
                    <p:cNvPr id="38" name="直接箭头连接符 35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5986204" y="504053"/>
                      <a:ext cx="0" cy="648072"/>
                    </a:xfrm>
                    <a:prstGeom prst="straightConnector1">
                      <a:avLst/>
                    </a:prstGeom>
                    <a:noFill/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bevel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cxnSp>
                <p:nvCxnSpPr>
                  <p:cNvPr id="35" name="直接连接符 34"/>
                  <p:cNvCxnSpPr>
                    <a:stCxn id="37" idx="0"/>
                  </p:cNvCxnSpPr>
                  <p:nvPr/>
                </p:nvCxnSpPr>
                <p:spPr>
                  <a:xfrm flipH="1">
                    <a:off x="4230810" y="3098051"/>
                    <a:ext cx="1" cy="275901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 rot="16200000">
                    <a:off x="4479414" y="3129319"/>
                    <a:ext cx="0" cy="499903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27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2223270" y="1643948"/>
                  <a:ext cx="0" cy="304588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5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2282961" y="4998140"/>
                <a:ext cx="0" cy="35860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" name="直接连接符 22"/>
            <p:cNvCxnSpPr/>
            <p:nvPr/>
          </p:nvCxnSpPr>
          <p:spPr>
            <a:xfrm flipV="1">
              <a:off x="1659420" y="3696624"/>
              <a:ext cx="854304" cy="216245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圆角矩形 38"/>
          <p:cNvSpPr/>
          <p:nvPr/>
        </p:nvSpPr>
        <p:spPr>
          <a:xfrm>
            <a:off x="3217348" y="1746895"/>
            <a:ext cx="254729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价格水平的确定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3217348" y="2986705"/>
            <a:ext cx="254729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支付方式的选择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3221991" y="4158298"/>
            <a:ext cx="3366493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交货及罚金条件的确定 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3213198" y="5414499"/>
            <a:ext cx="3375286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保证期长短的综合考虑</a:t>
            </a:r>
          </a:p>
        </p:txBody>
      </p:sp>
      <p:sp>
        <p:nvSpPr>
          <p:cNvPr id="45" name="矩形 44"/>
          <p:cNvSpPr/>
          <p:nvPr/>
        </p:nvSpPr>
        <p:spPr>
          <a:xfrm>
            <a:off x="5764638" y="3019373"/>
            <a:ext cx="5827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（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如：跟单托收、付款交单和承兑交单支付方式）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8B44CF22-20EF-470C-A7DC-908AEBC5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130" y="58004"/>
            <a:ext cx="3048000" cy="887663"/>
          </a:xfrm>
          <a:prstGeom prst="rect">
            <a:avLst/>
          </a:prstGeom>
        </p:spPr>
      </p:pic>
      <p:sp>
        <p:nvSpPr>
          <p:cNvPr id="48" name="五边形 29">
            <a:extLst>
              <a:ext uri="{FF2B5EF4-FFF2-40B4-BE49-F238E27FC236}">
                <a16:creationId xmlns:a16="http://schemas.microsoft.com/office/drawing/2014/main" id="{01ED1A70-F8F6-4AD4-9A4B-8CFFC6C28892}"/>
              </a:ext>
            </a:extLst>
          </p:cNvPr>
          <p:cNvSpPr/>
          <p:nvPr/>
        </p:nvSpPr>
        <p:spPr>
          <a:xfrm flipH="1">
            <a:off x="8340036" y="752070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AF752B5D-9B03-43F1-A0FD-87E477B08072}"/>
              </a:ext>
            </a:extLst>
          </p:cNvPr>
          <p:cNvSpPr/>
          <p:nvPr/>
        </p:nvSpPr>
        <p:spPr>
          <a:xfrm>
            <a:off x="11026181" y="255055"/>
            <a:ext cx="841970" cy="2182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100C5A0-A094-440F-9E7F-738072AE04B1}"/>
              </a:ext>
            </a:extLst>
          </p:cNvPr>
          <p:cNvSpPr txBox="1"/>
          <p:nvPr/>
        </p:nvSpPr>
        <p:spPr>
          <a:xfrm>
            <a:off x="1765929" y="150111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3.6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确定谈判中各交易条件的最低可接受限度 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0E9E8BB-94CE-4852-9704-AD098058A341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3.6.2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支付方式的选择</a:t>
            </a:r>
          </a:p>
        </p:txBody>
      </p:sp>
      <p:sp>
        <p:nvSpPr>
          <p:cNvPr id="52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3.6.2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支付方式的选择</a:t>
            </a:r>
          </a:p>
        </p:txBody>
      </p:sp>
    </p:spTree>
    <p:extLst>
      <p:ext uri="{BB962C8B-B14F-4D97-AF65-F5344CB8AC3E}">
        <p14:creationId xmlns:p14="http://schemas.microsoft.com/office/powerpoint/2010/main" val="11107681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80624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134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5394970"/>
            <a:ext cx="3553773" cy="874395"/>
            <a:chOff x="-1862093" y="1035850"/>
            <a:chExt cx="3553773" cy="788186"/>
          </a:xfrm>
        </p:grpSpPr>
        <p:sp>
          <p:nvSpPr>
            <p:cNvPr id="29" name="矩形 28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交易条件</a:t>
              </a:r>
            </a:p>
          </p:txBody>
        </p:sp>
        <p:sp>
          <p:nvSpPr>
            <p:cNvPr id="31" name="等腰三角形 30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-211200" y="6274090"/>
            <a:ext cx="3021635" cy="432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最低可接受限度</a:t>
            </a:r>
            <a:r>
              <a:rPr lang="en-US" altLang="zh-CN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】</a:t>
            </a:r>
            <a:endParaRPr lang="zh-CN" altLang="en-US" sz="2400" b="1" spc="-5" dirty="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59420" y="1955947"/>
            <a:ext cx="1473419" cy="3903130"/>
            <a:chOff x="1659420" y="1955947"/>
            <a:chExt cx="1473419" cy="3903130"/>
          </a:xfrm>
        </p:grpSpPr>
        <p:grpSp>
          <p:nvGrpSpPr>
            <p:cNvPr id="22" name="组合 21"/>
            <p:cNvGrpSpPr/>
            <p:nvPr/>
          </p:nvGrpSpPr>
          <p:grpSpPr>
            <a:xfrm>
              <a:off x="2544769" y="1955947"/>
              <a:ext cx="588070" cy="3673559"/>
              <a:chOff x="2102686" y="3949867"/>
              <a:chExt cx="368326" cy="1864429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2102686" y="3949867"/>
                <a:ext cx="368326" cy="1864429"/>
                <a:chOff x="2062720" y="1527583"/>
                <a:chExt cx="312844" cy="815310"/>
              </a:xfrm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2062720" y="1527583"/>
                  <a:ext cx="305410" cy="815310"/>
                  <a:chOff x="4229462" y="2270912"/>
                  <a:chExt cx="501253" cy="1108359"/>
                </a:xfrm>
              </p:grpSpPr>
              <p:grpSp>
                <p:nvGrpSpPr>
                  <p:cNvPr id="32" name="组合 30"/>
                  <p:cNvGrpSpPr>
                    <a:grpSpLocks/>
                  </p:cNvGrpSpPr>
                  <p:nvPr/>
                </p:nvGrpSpPr>
                <p:grpSpPr bwMode="auto">
                  <a:xfrm rot="16200000">
                    <a:off x="4067193" y="2434530"/>
                    <a:ext cx="827139" cy="499904"/>
                    <a:chOff x="-51466" y="504053"/>
                    <a:chExt cx="6037670" cy="648072"/>
                  </a:xfrm>
                </p:grpSpPr>
                <p:sp>
                  <p:nvSpPr>
                    <p:cNvPr id="37" name="直接连接符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-51466" y="504053"/>
                      <a:ext cx="6032668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bevel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cxnSp>
                  <p:nvCxnSpPr>
                    <p:cNvPr id="38" name="直接箭头连接符 35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5986204" y="504053"/>
                      <a:ext cx="0" cy="648072"/>
                    </a:xfrm>
                    <a:prstGeom prst="straightConnector1">
                      <a:avLst/>
                    </a:prstGeom>
                    <a:noFill/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bevel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cxnSp>
                <p:nvCxnSpPr>
                  <p:cNvPr id="35" name="直接连接符 34"/>
                  <p:cNvCxnSpPr>
                    <a:stCxn id="37" idx="0"/>
                  </p:cNvCxnSpPr>
                  <p:nvPr/>
                </p:nvCxnSpPr>
                <p:spPr>
                  <a:xfrm flipH="1">
                    <a:off x="4230810" y="3098051"/>
                    <a:ext cx="1" cy="275901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 rot="16200000">
                    <a:off x="4479414" y="3129319"/>
                    <a:ext cx="0" cy="499903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27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2223270" y="1643948"/>
                  <a:ext cx="0" cy="304588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5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2282961" y="4998140"/>
                <a:ext cx="0" cy="35860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" name="直接连接符 22"/>
            <p:cNvCxnSpPr/>
            <p:nvPr/>
          </p:nvCxnSpPr>
          <p:spPr>
            <a:xfrm flipV="1">
              <a:off x="1659420" y="3696624"/>
              <a:ext cx="854304" cy="216245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圆角矩形 38"/>
          <p:cNvSpPr/>
          <p:nvPr/>
        </p:nvSpPr>
        <p:spPr>
          <a:xfrm>
            <a:off x="3217348" y="1746895"/>
            <a:ext cx="254729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价格水平的确定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3217348" y="2986705"/>
            <a:ext cx="254729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支付方式的选择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3221991" y="4158298"/>
            <a:ext cx="3366493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交货及罚金条件的确定 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3213198" y="5414499"/>
            <a:ext cx="3375286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保证期长短的综合考虑</a:t>
            </a:r>
          </a:p>
        </p:txBody>
      </p:sp>
      <p:sp>
        <p:nvSpPr>
          <p:cNvPr id="47" name="矩形 46"/>
          <p:cNvSpPr/>
          <p:nvPr/>
        </p:nvSpPr>
        <p:spPr>
          <a:xfrm>
            <a:off x="6684363" y="5456273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（卖方将货物卖出后的担保期限）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4380EC1E-4957-4411-8F04-568DE157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130" y="58004"/>
            <a:ext cx="3048000" cy="887663"/>
          </a:xfrm>
          <a:prstGeom prst="rect">
            <a:avLst/>
          </a:prstGeom>
        </p:spPr>
      </p:pic>
      <p:sp>
        <p:nvSpPr>
          <p:cNvPr id="49" name="五边形 29">
            <a:extLst>
              <a:ext uri="{FF2B5EF4-FFF2-40B4-BE49-F238E27FC236}">
                <a16:creationId xmlns:a16="http://schemas.microsoft.com/office/drawing/2014/main" id="{4A04AA13-B5C4-4977-8A9D-860F381FC977}"/>
              </a:ext>
            </a:extLst>
          </p:cNvPr>
          <p:cNvSpPr/>
          <p:nvPr/>
        </p:nvSpPr>
        <p:spPr>
          <a:xfrm flipH="1">
            <a:off x="8340036" y="752070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A3DC726-847C-44C8-89B2-B39BB067C6FF}"/>
              </a:ext>
            </a:extLst>
          </p:cNvPr>
          <p:cNvSpPr/>
          <p:nvPr/>
        </p:nvSpPr>
        <p:spPr>
          <a:xfrm>
            <a:off x="11008522" y="677962"/>
            <a:ext cx="1069178" cy="198337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EA6D49B-546D-4EC1-9865-CF52F3AC5170}"/>
              </a:ext>
            </a:extLst>
          </p:cNvPr>
          <p:cNvSpPr txBox="1"/>
          <p:nvPr/>
        </p:nvSpPr>
        <p:spPr>
          <a:xfrm>
            <a:off x="1765929" y="150111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3.6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确定谈判中各交易条件的最低可接受限度 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9807163-A7CE-4D1A-9D08-8ED96D042F26}"/>
              </a:ext>
            </a:extLst>
          </p:cNvPr>
          <p:cNvSpPr txBox="1"/>
          <p:nvPr/>
        </p:nvSpPr>
        <p:spPr>
          <a:xfrm>
            <a:off x="1918329" y="866062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3.6.4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保证期长短的综合考虑</a:t>
            </a:r>
          </a:p>
        </p:txBody>
      </p:sp>
      <p:sp>
        <p:nvSpPr>
          <p:cNvPr id="54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3.6.4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保证长期的综合考虑</a:t>
            </a:r>
          </a:p>
        </p:txBody>
      </p:sp>
    </p:spTree>
    <p:extLst>
      <p:ext uri="{BB962C8B-B14F-4D97-AF65-F5344CB8AC3E}">
        <p14:creationId xmlns:p14="http://schemas.microsoft.com/office/powerpoint/2010/main" val="12952288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00953" y="919405"/>
            <a:ext cx="3670200" cy="677413"/>
            <a:chOff x="900954" y="771447"/>
            <a:chExt cx="3670200" cy="677413"/>
          </a:xfrm>
        </p:grpSpPr>
        <p:sp>
          <p:nvSpPr>
            <p:cNvPr id="6" name="矩形 5"/>
            <p:cNvSpPr/>
            <p:nvPr/>
          </p:nvSpPr>
          <p:spPr>
            <a:xfrm>
              <a:off x="1924276" y="771447"/>
              <a:ext cx="26468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人员：</a:t>
              </a:r>
              <a:r>
                <a:rPr lang="zh-CN" altLang="en-US" sz="2400" u="sng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组织与管理</a:t>
              </a:r>
              <a:endParaRPr lang="zh-CN" altLang="zh-CN" sz="2400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00954" y="823294"/>
              <a:ext cx="630435" cy="625566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32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00953" y="2713381"/>
            <a:ext cx="2746871" cy="661300"/>
            <a:chOff x="900953" y="2818570"/>
            <a:chExt cx="2746871" cy="661300"/>
          </a:xfrm>
        </p:grpSpPr>
        <p:sp>
          <p:nvSpPr>
            <p:cNvPr id="8" name="矩形 7"/>
            <p:cNvSpPr/>
            <p:nvPr/>
          </p:nvSpPr>
          <p:spPr>
            <a:xfrm>
              <a:off x="1924275" y="2818570"/>
              <a:ext cx="1723549" cy="581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目标：</a:t>
              </a:r>
              <a:r>
                <a:rPr lang="zh-CN" altLang="en-US" sz="2400" u="sng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确定</a:t>
              </a:r>
              <a:endParaRPr lang="zh-CN" altLang="zh-CN" sz="2400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00953" y="2854304"/>
              <a:ext cx="630435" cy="625566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32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9" name="Line 32"/>
          <p:cNvSpPr>
            <a:spLocks noChangeShapeType="1"/>
          </p:cNvSpPr>
          <p:nvPr/>
        </p:nvSpPr>
        <p:spPr bwMode="auto">
          <a:xfrm>
            <a:off x="0" y="700001"/>
            <a:ext cx="121920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9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00953" y="1816224"/>
            <a:ext cx="2746872" cy="646155"/>
            <a:chOff x="900953" y="1816224"/>
            <a:chExt cx="2746872" cy="646155"/>
          </a:xfrm>
        </p:grpSpPr>
        <p:sp>
          <p:nvSpPr>
            <p:cNvPr id="7" name="圆角矩形 6"/>
            <p:cNvSpPr/>
            <p:nvPr/>
          </p:nvSpPr>
          <p:spPr>
            <a:xfrm>
              <a:off x="900953" y="1836813"/>
              <a:ext cx="630435" cy="625566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32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924276" y="1816224"/>
              <a:ext cx="1723549" cy="581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信息：</a:t>
              </a:r>
              <a:r>
                <a:rPr lang="zh-CN" altLang="en-US" sz="2400" u="sng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准备</a:t>
              </a:r>
              <a:endParaRPr lang="zh-CN" altLang="zh-CN" sz="2400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00953" y="3661417"/>
            <a:ext cx="2746870" cy="680718"/>
            <a:chOff x="900954" y="3843664"/>
            <a:chExt cx="2746870" cy="680718"/>
          </a:xfrm>
        </p:grpSpPr>
        <p:sp>
          <p:nvSpPr>
            <p:cNvPr id="21" name="圆角矩形 20"/>
            <p:cNvSpPr/>
            <p:nvPr/>
          </p:nvSpPr>
          <p:spPr>
            <a:xfrm>
              <a:off x="900954" y="3871795"/>
              <a:ext cx="630435" cy="652587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32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924275" y="3843664"/>
              <a:ext cx="1723549" cy="581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方案：</a:t>
              </a:r>
              <a:r>
                <a:rPr lang="zh-CN" altLang="en-US" sz="2400" u="sng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制定</a:t>
              </a:r>
              <a:endParaRPr lang="zh-CN" altLang="zh-CN" sz="2400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0953" y="4657576"/>
            <a:ext cx="2746871" cy="659604"/>
            <a:chOff x="900953" y="4922076"/>
            <a:chExt cx="2746871" cy="659604"/>
          </a:xfrm>
        </p:grpSpPr>
        <p:sp>
          <p:nvSpPr>
            <p:cNvPr id="22" name="圆角矩形 21"/>
            <p:cNvSpPr/>
            <p:nvPr/>
          </p:nvSpPr>
          <p:spPr>
            <a:xfrm>
              <a:off x="900953" y="4929093"/>
              <a:ext cx="630435" cy="652587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32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924275" y="4922076"/>
              <a:ext cx="1723549" cy="581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谈判：</a:t>
              </a:r>
              <a:r>
                <a:rPr lang="zh-CN" altLang="en-US" sz="2400" u="sng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模拟</a:t>
              </a:r>
              <a:endParaRPr lang="zh-CN" altLang="zh-CN" sz="2400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00952" y="5639638"/>
            <a:ext cx="4901307" cy="652587"/>
            <a:chOff x="900952" y="5639638"/>
            <a:chExt cx="4901307" cy="652587"/>
          </a:xfrm>
        </p:grpSpPr>
        <p:sp>
          <p:nvSpPr>
            <p:cNvPr id="23" name="圆角矩形 22"/>
            <p:cNvSpPr/>
            <p:nvPr/>
          </p:nvSpPr>
          <p:spPr>
            <a:xfrm>
              <a:off x="900952" y="5639638"/>
              <a:ext cx="630435" cy="652587"/>
            </a:xfrm>
            <a:prstGeom prst="round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32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6</a:t>
              </a:r>
              <a:endParaRPr lang="zh-CN" altLang="en-US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924274" y="5665795"/>
              <a:ext cx="3877985" cy="581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交易条件：</a:t>
              </a:r>
              <a:r>
                <a:rPr lang="zh-CN" altLang="en-US" sz="2400" u="sng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最低可接受限度</a:t>
              </a:r>
              <a:endParaRPr lang="zh-CN" altLang="zh-CN" sz="2400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A0C44FB8-2C18-4728-B795-358962D6A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799" y="45464"/>
            <a:ext cx="2663746" cy="168116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BAB943A-C686-487D-BABA-3936AE88117D}"/>
              </a:ext>
            </a:extLst>
          </p:cNvPr>
          <p:cNvSpPr/>
          <p:nvPr/>
        </p:nvSpPr>
        <p:spPr>
          <a:xfrm>
            <a:off x="2343151" y="-38663"/>
            <a:ext cx="7802906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本章回顾：第三章  国际商务谈判前的准备</a:t>
            </a:r>
          </a:p>
        </p:txBody>
      </p:sp>
      <p:sp>
        <p:nvSpPr>
          <p:cNvPr id="30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国际商务谈判前的准备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1C798F-26E4-448F-9C2C-63C36CCFB09F}"/>
              </a:ext>
            </a:extLst>
          </p:cNvPr>
          <p:cNvSpPr txBox="1"/>
          <p:nvPr/>
        </p:nvSpPr>
        <p:spPr>
          <a:xfrm>
            <a:off x="4798786" y="1032061"/>
            <a:ext cx="462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个体素质；群体构成；人员管理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8866FC5-184D-40EE-92D9-905C31EB1FF0}"/>
              </a:ext>
            </a:extLst>
          </p:cNvPr>
          <p:cNvSpPr txBox="1"/>
          <p:nvPr/>
        </p:nvSpPr>
        <p:spPr>
          <a:xfrm>
            <a:off x="4798786" y="1892490"/>
            <a:ext cx="462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分类；收集；处理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18D5A51-8DC3-4C83-9803-394FF3026754}"/>
              </a:ext>
            </a:extLst>
          </p:cNvPr>
          <p:cNvSpPr txBox="1"/>
          <p:nvPr/>
        </p:nvSpPr>
        <p:spPr>
          <a:xfrm>
            <a:off x="4798786" y="2781317"/>
            <a:ext cx="462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谈判主题；谈判目标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F1EEB7F-E111-46C8-83B6-4B15C3DAAC8A}"/>
              </a:ext>
            </a:extLst>
          </p:cNvPr>
          <p:cNvSpPr txBox="1"/>
          <p:nvPr/>
        </p:nvSpPr>
        <p:spPr>
          <a:xfrm>
            <a:off x="4798782" y="3707430"/>
            <a:ext cx="462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基本要求；主要内容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A5B76FD-2D47-4BAE-9D5C-E82E3E6E558E}"/>
              </a:ext>
            </a:extLst>
          </p:cNvPr>
          <p:cNvSpPr txBox="1"/>
          <p:nvPr/>
        </p:nvSpPr>
        <p:spPr>
          <a:xfrm>
            <a:off x="4798782" y="4748558"/>
            <a:ext cx="6814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必要性；拟定假设；想象谈判过程；集体模拟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8A66928-695A-4A53-842B-74F97B6B7311}"/>
              </a:ext>
            </a:extLst>
          </p:cNvPr>
          <p:cNvSpPr txBox="1"/>
          <p:nvPr/>
        </p:nvSpPr>
        <p:spPr>
          <a:xfrm>
            <a:off x="6195146" y="5785187"/>
            <a:ext cx="5822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价格水平；支付方式；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交货及罚金条件；保证期长短</a:t>
            </a:r>
          </a:p>
        </p:txBody>
      </p:sp>
    </p:spTree>
    <p:extLst>
      <p:ext uri="{BB962C8B-B14F-4D97-AF65-F5344CB8AC3E}">
        <p14:creationId xmlns:p14="http://schemas.microsoft.com/office/powerpoint/2010/main" val="23284520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43"/>
          <p:cNvGrpSpPr/>
          <p:nvPr/>
        </p:nvGrpSpPr>
        <p:grpSpPr bwMode="auto">
          <a:xfrm>
            <a:off x="4168227" y="3089602"/>
            <a:ext cx="2558782" cy="616689"/>
            <a:chOff x="-84650" y="0"/>
            <a:chExt cx="2489562" cy="576064"/>
          </a:xfrm>
          <a:solidFill>
            <a:schemeClr val="bg1"/>
          </a:solidFill>
        </p:grpSpPr>
        <p:sp>
          <p:nvSpPr>
            <p:cNvPr id="47" name="矩形 44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TextBox 35"/>
            <p:cNvSpPr>
              <a:spLocks noChangeArrowheads="1"/>
            </p:cNvSpPr>
            <p:nvPr/>
          </p:nvSpPr>
          <p:spPr bwMode="auto">
            <a:xfrm>
              <a:off x="-84650" y="42031"/>
              <a:ext cx="2489562" cy="4887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国际商务谈判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04105" y="726297"/>
            <a:ext cx="3463352" cy="5395094"/>
            <a:chOff x="4552950" y="225498"/>
            <a:chExt cx="3106738" cy="4728940"/>
          </a:xfrm>
        </p:grpSpPr>
        <p:sp>
          <p:nvSpPr>
            <p:cNvPr id="39" name="TextBox 4"/>
            <p:cNvSpPr>
              <a:spLocks noChangeArrowheads="1"/>
            </p:cNvSpPr>
            <p:nvPr/>
          </p:nvSpPr>
          <p:spPr bwMode="auto">
            <a:xfrm>
              <a:off x="4552950" y="821598"/>
              <a:ext cx="2576513" cy="41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影响因素</a:t>
              </a:r>
              <a:endParaRPr lang="en-US" altLang="en-US" sz="2000" b="1" dirty="0">
                <a:solidFill>
                  <a:schemeClr val="bg1">
                    <a:lumMod val="7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0" name="TextBox 4"/>
            <p:cNvSpPr>
              <a:spLocks noChangeArrowheads="1"/>
            </p:cNvSpPr>
            <p:nvPr/>
          </p:nvSpPr>
          <p:spPr bwMode="auto">
            <a:xfrm>
              <a:off x="4552950" y="225498"/>
              <a:ext cx="1798638" cy="41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概述</a:t>
              </a:r>
              <a:endParaRPr lang="en-US" altLang="en-US" sz="2000" b="1" dirty="0">
                <a:solidFill>
                  <a:schemeClr val="bg1">
                    <a:lumMod val="7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1" name="TextBox 4"/>
            <p:cNvSpPr>
              <a:spLocks noChangeArrowheads="1"/>
            </p:cNvSpPr>
            <p:nvPr/>
          </p:nvSpPr>
          <p:spPr bwMode="auto">
            <a:xfrm>
              <a:off x="4552950" y="1442351"/>
              <a:ext cx="2574925" cy="41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谈判前：准备</a:t>
              </a:r>
              <a:endParaRPr lang="en-US" altLang="en-US" sz="2000" b="1" dirty="0">
                <a:solidFill>
                  <a:schemeClr val="bg1">
                    <a:lumMod val="7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2" name="TextBox 4"/>
            <p:cNvSpPr>
              <a:spLocks noChangeArrowheads="1"/>
            </p:cNvSpPr>
            <p:nvPr/>
          </p:nvSpPr>
          <p:spPr bwMode="auto">
            <a:xfrm>
              <a:off x="4552950" y="2087757"/>
              <a:ext cx="3106738" cy="41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各阶段：策略</a:t>
              </a:r>
              <a:endParaRPr lang="en-US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3" name="TextBox 4"/>
            <p:cNvSpPr>
              <a:spLocks noChangeArrowheads="1"/>
            </p:cNvSpPr>
            <p:nvPr/>
          </p:nvSpPr>
          <p:spPr bwMode="auto">
            <a:xfrm>
              <a:off x="4552950" y="2708510"/>
              <a:ext cx="2576513" cy="41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谈判中：技巧</a:t>
              </a:r>
              <a:endParaRPr lang="en-US" altLang="en-US" sz="2000" b="1" dirty="0">
                <a:solidFill>
                  <a:schemeClr val="bg1">
                    <a:lumMod val="7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4" name="TextBox 4"/>
            <p:cNvSpPr>
              <a:spLocks noChangeArrowheads="1"/>
            </p:cNvSpPr>
            <p:nvPr/>
          </p:nvSpPr>
          <p:spPr bwMode="auto">
            <a:xfrm>
              <a:off x="4552950" y="3295572"/>
              <a:ext cx="1085813" cy="41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文化差异</a:t>
              </a:r>
              <a:endParaRPr lang="en-US" altLang="en-US" sz="2000" b="1" dirty="0">
                <a:solidFill>
                  <a:schemeClr val="bg1">
                    <a:lumMod val="7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5" name="TextBox 4"/>
            <p:cNvSpPr>
              <a:spLocks noChangeArrowheads="1"/>
            </p:cNvSpPr>
            <p:nvPr/>
          </p:nvSpPr>
          <p:spPr bwMode="auto">
            <a:xfrm>
              <a:off x="4552950" y="4537075"/>
              <a:ext cx="3009900" cy="41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经典案例分析</a:t>
              </a:r>
              <a:endParaRPr lang="en-US" altLang="en-US" sz="2000" b="1" dirty="0">
                <a:solidFill>
                  <a:schemeClr val="bg1">
                    <a:lumMod val="7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6" name="TextBox 4"/>
            <p:cNvSpPr>
              <a:spLocks noChangeArrowheads="1"/>
            </p:cNvSpPr>
            <p:nvPr/>
          </p:nvSpPr>
          <p:spPr bwMode="auto">
            <a:xfrm>
              <a:off x="4552950" y="3950017"/>
              <a:ext cx="2576513" cy="41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存在的风险</a:t>
              </a:r>
              <a:endParaRPr lang="en-US" altLang="en-US" sz="2000" b="1" dirty="0">
                <a:solidFill>
                  <a:schemeClr val="bg1">
                    <a:lumMod val="7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40007" y="896816"/>
            <a:ext cx="1455093" cy="5139585"/>
            <a:chOff x="2994336" y="352457"/>
            <a:chExt cx="1330168" cy="4504980"/>
          </a:xfrm>
        </p:grpSpPr>
        <p:grpSp>
          <p:nvGrpSpPr>
            <p:cNvPr id="22" name="组合 30"/>
            <p:cNvGrpSpPr>
              <a:grpSpLocks/>
            </p:cNvGrpSpPr>
            <p:nvPr/>
          </p:nvGrpSpPr>
          <p:grpSpPr bwMode="auto">
            <a:xfrm rot="16200000">
              <a:off x="2996819" y="1071135"/>
              <a:ext cx="2046363" cy="609007"/>
              <a:chOff x="0" y="504056"/>
              <a:chExt cx="6032665" cy="648074"/>
            </a:xfrm>
          </p:grpSpPr>
          <p:sp>
            <p:nvSpPr>
              <p:cNvPr id="31" name="直接连接符 31"/>
              <p:cNvSpPr>
                <a:spLocks noChangeShapeType="1"/>
              </p:cNvSpPr>
              <p:nvPr/>
            </p:nvSpPr>
            <p:spPr bwMode="auto">
              <a:xfrm>
                <a:off x="0" y="504056"/>
                <a:ext cx="6032665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32" name="直接箭头连接符 32"/>
              <p:cNvCxnSpPr>
                <a:cxnSpLocks noChangeShapeType="1"/>
              </p:cNvCxnSpPr>
              <p:nvPr/>
            </p:nvCxnSpPr>
            <p:spPr bwMode="auto">
              <a:xfrm>
                <a:off x="220413" y="504058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2201792" y="504056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直接箭头连接符 34"/>
              <p:cNvCxnSpPr>
                <a:cxnSpLocks noChangeShapeType="1"/>
              </p:cNvCxnSpPr>
              <p:nvPr/>
            </p:nvCxnSpPr>
            <p:spPr bwMode="auto">
              <a:xfrm>
                <a:off x="4144450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3" name="组合 30"/>
            <p:cNvGrpSpPr>
              <a:grpSpLocks/>
            </p:cNvGrpSpPr>
            <p:nvPr/>
          </p:nvGrpSpPr>
          <p:grpSpPr bwMode="auto">
            <a:xfrm rot="16200000">
              <a:off x="2996818" y="3529753"/>
              <a:ext cx="2046363" cy="609006"/>
              <a:chOff x="0" y="504056"/>
              <a:chExt cx="6032665" cy="648073"/>
            </a:xfrm>
          </p:grpSpPr>
          <p:sp>
            <p:nvSpPr>
              <p:cNvPr id="26" name="直接连接符 31"/>
              <p:cNvSpPr>
                <a:spLocks noChangeShapeType="1"/>
              </p:cNvSpPr>
              <p:nvPr/>
            </p:nvSpPr>
            <p:spPr bwMode="auto">
              <a:xfrm>
                <a:off x="0" y="504056"/>
                <a:ext cx="6032665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27" name="直接箭头连接符 32"/>
              <p:cNvCxnSpPr>
                <a:cxnSpLocks noChangeShapeType="1"/>
              </p:cNvCxnSpPr>
              <p:nvPr/>
            </p:nvCxnSpPr>
            <p:spPr bwMode="auto">
              <a:xfrm>
                <a:off x="0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2031485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直接箭头连接符 34"/>
              <p:cNvCxnSpPr>
                <a:cxnSpLocks noChangeShapeType="1"/>
              </p:cNvCxnSpPr>
              <p:nvPr/>
            </p:nvCxnSpPr>
            <p:spPr bwMode="auto">
              <a:xfrm>
                <a:off x="3956201" y="504056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5786179" y="504057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" name="直接连接符 23"/>
            <p:cNvCxnSpPr>
              <a:stCxn id="31" idx="0"/>
              <a:endCxn id="26" idx="1"/>
            </p:cNvCxnSpPr>
            <p:nvPr/>
          </p:nvCxnSpPr>
          <p:spPr>
            <a:xfrm>
              <a:off x="3715496" y="2398819"/>
              <a:ext cx="1" cy="41225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47" idx="3"/>
            </p:cNvCxnSpPr>
            <p:nvPr/>
          </p:nvCxnSpPr>
          <p:spPr>
            <a:xfrm flipV="1">
              <a:off x="2994336" y="2540205"/>
              <a:ext cx="721160" cy="455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448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1264" r="3318" b="2082"/>
          <a:stretch/>
        </p:blipFill>
        <p:spPr bwMode="auto">
          <a:xfrm>
            <a:off x="2543605" y="116875"/>
            <a:ext cx="6432715" cy="667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58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二、参与方式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963878" y="1470216"/>
            <a:ext cx="8852535" cy="338554"/>
            <a:chOff x="1763395" y="1295400"/>
            <a:chExt cx="8852535" cy="338554"/>
          </a:xfrm>
        </p:grpSpPr>
        <p:sp>
          <p:nvSpPr>
            <p:cNvPr id="20" name="矩形 19"/>
            <p:cNvSpPr/>
            <p:nvPr/>
          </p:nvSpPr>
          <p:spPr>
            <a:xfrm>
              <a:off x="1763395" y="1295400"/>
              <a:ext cx="8852535" cy="3384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094610" y="1295400"/>
              <a:ext cx="8129148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打开新浪微博客户端编辑微博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→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输入话题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#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尚德机构十二月开放月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#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并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@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尚德机构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XX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老师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0196" b="69608"/>
          <a:stretch>
            <a:fillRect/>
          </a:stretch>
        </p:blipFill>
        <p:spPr>
          <a:xfrm>
            <a:off x="3240762" y="2528046"/>
            <a:ext cx="6298769" cy="3939989"/>
          </a:xfrm>
          <a:prstGeom prst="rect">
            <a:avLst/>
          </a:prstGeom>
        </p:spPr>
      </p:pic>
      <p:sp>
        <p:nvSpPr>
          <p:cNvPr id="28" name="右箭头 27"/>
          <p:cNvSpPr/>
          <p:nvPr/>
        </p:nvSpPr>
        <p:spPr>
          <a:xfrm>
            <a:off x="2299447" y="4208930"/>
            <a:ext cx="806824" cy="16136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30" name="组合 29"/>
          <p:cNvGrpSpPr/>
          <p:nvPr/>
        </p:nvGrpSpPr>
        <p:grpSpPr>
          <a:xfrm>
            <a:off x="1223683" y="3980327"/>
            <a:ext cx="941275" cy="618565"/>
            <a:chOff x="1223682" y="3980329"/>
            <a:chExt cx="941275" cy="618565"/>
          </a:xfrm>
        </p:grpSpPr>
        <p:sp>
          <p:nvSpPr>
            <p:cNvPr id="23" name="文本框 22"/>
            <p:cNvSpPr txBox="1"/>
            <p:nvPr/>
          </p:nvSpPr>
          <p:spPr>
            <a:xfrm>
              <a:off x="1290651" y="406460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223682" y="3980329"/>
              <a:ext cx="941275" cy="6185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649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没灵感？看看他们怎么说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68390" y="1652956"/>
            <a:ext cx="7398179" cy="4308359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人类，从细胞进行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复制开始，便依赖于开放的作用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44" indent="-285744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你向世界张开怀抱，世界才会拥抱你。</a:t>
            </a:r>
          </a:p>
          <a:p>
            <a:pPr marL="285744" indent="-285744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开放不仅是接纳世界，更重要的是接纳真实的自己。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44" indent="-285744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花开花落终有时，开放放开是伊始。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44" indent="-285744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我们总是比自己想象的更固执，更保守。</a:t>
            </a:r>
          </a:p>
          <a:p>
            <a:pPr marL="285744" indent="-285744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用开放的心态生活、用开放的心态学习、用开放的心态成长。</a:t>
            </a:r>
          </a:p>
          <a:p>
            <a:pPr marL="285744" indent="-285744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训练开放心态就和锻炼肌肉一样简单。</a:t>
            </a:r>
          </a:p>
        </p:txBody>
      </p:sp>
    </p:spTree>
    <p:extLst>
      <p:ext uri="{BB962C8B-B14F-4D97-AF65-F5344CB8AC3E}">
        <p14:creationId xmlns:p14="http://schemas.microsoft.com/office/powerpoint/2010/main" val="27524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83543" y="3035196"/>
            <a:ext cx="7024915" cy="765499"/>
            <a:chOff x="2583543" y="3331030"/>
            <a:chExt cx="7024914" cy="765498"/>
          </a:xfrm>
        </p:grpSpPr>
        <p:sp>
          <p:nvSpPr>
            <p:cNvPr id="4" name="圆角矩形 3"/>
            <p:cNvSpPr/>
            <p:nvPr/>
          </p:nvSpPr>
          <p:spPr>
            <a:xfrm>
              <a:off x="2583543" y="3429000"/>
              <a:ext cx="7024914" cy="667528"/>
            </a:xfrm>
            <a:prstGeom prst="roundRect">
              <a:avLst/>
            </a:prstGeom>
            <a:solidFill>
              <a:srgbClr val="CBCBCB"/>
            </a:solidFill>
            <a:ln w="15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endParaRPr lang="zh-CN" altLang="en-US" sz="32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706914" y="3331030"/>
              <a:ext cx="6778171" cy="667529"/>
            </a:xfrm>
            <a:prstGeom prst="roundRect">
              <a:avLst>
                <a:gd name="adj" fmla="val 1005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r>
                <a: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名师价值观公开课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5206504" y="0"/>
            <a:ext cx="1778992" cy="508451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206504" y="557172"/>
            <a:ext cx="1778992" cy="949947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272423" y="4733367"/>
            <a:ext cx="4801314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跟随尚德名师一起“开眼看世界”</a:t>
            </a:r>
          </a:p>
        </p:txBody>
      </p:sp>
    </p:spTree>
    <p:extLst>
      <p:ext uri="{BB962C8B-B14F-4D97-AF65-F5344CB8AC3E}">
        <p14:creationId xmlns:p14="http://schemas.microsoft.com/office/powerpoint/2010/main" val="358722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287337"/>
            <a:ext cx="10972800" cy="46606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一、 名师介绍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457223" y="1256295"/>
            <a:ext cx="7277556" cy="2629935"/>
            <a:chOff x="1189351" y="1604797"/>
            <a:chExt cx="7277556" cy="2629934"/>
          </a:xfrm>
        </p:grpSpPr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1374532" y="3824362"/>
              <a:ext cx="1367896" cy="41036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8535">
                <a:spcBef>
                  <a:spcPct val="0"/>
                </a:spcBef>
              </a:pPr>
              <a:r>
                <a:rPr lang="zh-CN" altLang="en-US" sz="2133" b="1" cap="all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初子</a:t>
              </a:r>
              <a:endParaRPr lang="en-US" altLang="zh-CN" sz="2133" b="1" cap="all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4064521" y="3824362"/>
              <a:ext cx="1367896" cy="41036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8535">
                <a:spcBef>
                  <a:spcPct val="0"/>
                </a:spcBef>
              </a:pPr>
              <a:r>
                <a:rPr lang="zh-CN" altLang="en-US" sz="2133" b="1" cap="all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孙博艺</a:t>
              </a:r>
              <a:endParaRPr lang="en-US" altLang="zh-CN" sz="2133" b="1" cap="all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6754511" y="3824362"/>
              <a:ext cx="1367896" cy="41036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8535">
                <a:spcBef>
                  <a:spcPct val="0"/>
                </a:spcBef>
              </a:pPr>
              <a:r>
                <a:rPr lang="zh-CN" altLang="en-US" sz="2133" b="1" cap="all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张广深</a:t>
              </a:r>
              <a:endParaRPr lang="en-US" altLang="zh-CN" sz="2133" b="1" cap="all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1189351" y="1604797"/>
              <a:ext cx="2108556" cy="21199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88" tIns="60944" rIns="121888" bIns="60944" numCol="1" anchor="t" anchorCtr="0" compatLnSpc="1"/>
            <a:lstStyle/>
            <a:p>
              <a:pPr algn="ctr" defTabSz="1218535"/>
              <a:endParaRPr lang="zh-CN" altLang="en-US" sz="24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3724482" y="1604797"/>
              <a:ext cx="2108556" cy="21199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88" tIns="60944" rIns="121888" bIns="60944" numCol="1" anchor="t" anchorCtr="0" compatLnSpc="1"/>
            <a:lstStyle/>
            <a:p>
              <a:pPr algn="ctr" defTabSz="1218535"/>
              <a:endParaRPr lang="zh-CN" altLang="en-US" sz="24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6358351" y="1604797"/>
              <a:ext cx="2108556" cy="21199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88" tIns="60944" rIns="121888" bIns="60944" numCol="1" anchor="t" anchorCtr="0" compatLnSpc="1"/>
            <a:lstStyle/>
            <a:p>
              <a:pPr algn="ctr" defTabSz="1218535"/>
              <a:endParaRPr lang="zh-CN" altLang="en-US" sz="24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09429" y="1729916"/>
              <a:ext cx="1868400" cy="18684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2" name="图片 41" descr="/Users/Apple/Downloads/mmexport1526608146649.jp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560" y="1729916"/>
              <a:ext cx="1868400" cy="18684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  <a:softEdge rad="12700"/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3" name="图片 42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75595" y="1729916"/>
              <a:ext cx="1868400" cy="18684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9" name="组合 8"/>
          <p:cNvGrpSpPr/>
          <p:nvPr/>
        </p:nvGrpSpPr>
        <p:grpSpPr>
          <a:xfrm>
            <a:off x="1232391" y="4027481"/>
            <a:ext cx="9727221" cy="2634080"/>
            <a:chOff x="1283480" y="4228066"/>
            <a:chExt cx="9727221" cy="2634080"/>
          </a:xfrm>
        </p:grpSpPr>
        <p:grpSp>
          <p:nvGrpSpPr>
            <p:cNvPr id="4" name="组合 3"/>
            <p:cNvGrpSpPr/>
            <p:nvPr/>
          </p:nvGrpSpPr>
          <p:grpSpPr>
            <a:xfrm>
              <a:off x="1283480" y="4228066"/>
              <a:ext cx="2108556" cy="2629934"/>
              <a:chOff x="8880310" y="1604797"/>
              <a:chExt cx="2108556" cy="2629934"/>
            </a:xfrm>
          </p:grpSpPr>
          <p:sp>
            <p:nvSpPr>
              <p:cNvPr id="17" name="矩形 16"/>
              <p:cNvSpPr>
                <a:spLocks noChangeArrowheads="1"/>
              </p:cNvSpPr>
              <p:nvPr/>
            </p:nvSpPr>
            <p:spPr bwMode="auto">
              <a:xfrm>
                <a:off x="9330815" y="3824362"/>
                <a:ext cx="1367896" cy="410369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ctr" defTabSz="1218535">
                  <a:spcBef>
                    <a:spcPct val="0"/>
                  </a:spcBef>
                </a:pPr>
                <a:r>
                  <a:rPr lang="zh-CN" altLang="en-US" sz="2133" b="1" cap="all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龙锋</a:t>
                </a:r>
                <a:endParaRPr lang="en-US" altLang="zh-CN" sz="2133" b="1" cap="all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Oval 12"/>
              <p:cNvSpPr>
                <a:spLocks noChangeArrowheads="1"/>
              </p:cNvSpPr>
              <p:nvPr/>
            </p:nvSpPr>
            <p:spPr bwMode="auto">
              <a:xfrm>
                <a:off x="8880310" y="1604797"/>
                <a:ext cx="2108556" cy="211995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1218535"/>
                <a:endParaRPr lang="zh-CN" altLang="en-US" sz="24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pic>
            <p:nvPicPr>
              <p:cNvPr id="44" name="图片 43" descr="C:\Users\87207\AppData\Local\Temp\WeChat Files\d0da7c5b482fb4acbadfb5fca6ee3b3.jpg"/>
              <p:cNvPicPr/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388" y="1729916"/>
                <a:ext cx="1868400" cy="1868400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3823035" y="4228066"/>
              <a:ext cx="2108556" cy="2629934"/>
              <a:chOff x="3728906" y="4228066"/>
              <a:chExt cx="2108556" cy="262993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3728906" y="4228066"/>
                <a:ext cx="2108556" cy="2629934"/>
                <a:chOff x="8880310" y="1604797"/>
                <a:chExt cx="2108556" cy="2629934"/>
              </a:xfrm>
            </p:grpSpPr>
            <p:sp>
              <p:nvSpPr>
                <p:cNvPr id="47" name="矩形 46"/>
                <p:cNvSpPr>
                  <a:spLocks noChangeArrowheads="1"/>
                </p:cNvSpPr>
                <p:nvPr/>
              </p:nvSpPr>
              <p:spPr bwMode="auto">
                <a:xfrm>
                  <a:off x="9330815" y="3824362"/>
                  <a:ext cx="1367896" cy="410369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t"/>
                <a:lstStyle/>
                <a:p>
                  <a:pPr algn="ctr" defTabSz="1218535">
                    <a:spcBef>
                      <a:spcPct val="0"/>
                    </a:spcBef>
                  </a:pPr>
                  <a:r>
                    <a:rPr lang="zh-CN" altLang="en-US" sz="2133" b="1" cap="all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王牧</a:t>
                  </a:r>
                  <a:endParaRPr lang="en-US" altLang="zh-CN" sz="2133" b="1" cap="all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Oval 12"/>
                <p:cNvSpPr>
                  <a:spLocks noChangeArrowheads="1"/>
                </p:cNvSpPr>
                <p:nvPr/>
              </p:nvSpPr>
              <p:spPr bwMode="auto">
                <a:xfrm>
                  <a:off x="8880310" y="1604797"/>
                  <a:ext cx="2108556" cy="211995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121888" tIns="60944" rIns="121888" bIns="60944" numCol="1" anchor="t" anchorCtr="0" compatLnSpc="1"/>
                <a:lstStyle/>
                <a:p>
                  <a:pPr defTabSz="1218535"/>
                  <a:endParaRPr lang="zh-CN" altLang="en-US" sz="240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pic>
            <p:nvPicPr>
              <p:cNvPr id="45" name="图片 44"/>
              <p:cNvPicPr/>
              <p:nvPr/>
            </p:nvPicPr>
            <p:blipFill rotWithShape="1">
              <a:blip r:embed="rId7"/>
              <a:srcRect l="27200" t="17903" r="21018" b="47576"/>
              <a:stretch>
                <a:fillRect/>
              </a:stretch>
            </p:blipFill>
            <p:spPr>
              <a:xfrm>
                <a:off x="3848984" y="4355876"/>
                <a:ext cx="1868400" cy="1868400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6362590" y="4232212"/>
              <a:ext cx="2108556" cy="2629934"/>
              <a:chOff x="6268461" y="4232212"/>
              <a:chExt cx="2108556" cy="2629934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6268461" y="4232212"/>
                <a:ext cx="2108556" cy="2629934"/>
                <a:chOff x="8880310" y="1604797"/>
                <a:chExt cx="2108556" cy="2629934"/>
              </a:xfrm>
            </p:grpSpPr>
            <p:sp>
              <p:nvSpPr>
                <p:cNvPr id="51" name="矩形 50"/>
                <p:cNvSpPr>
                  <a:spLocks noChangeArrowheads="1"/>
                </p:cNvSpPr>
                <p:nvPr/>
              </p:nvSpPr>
              <p:spPr bwMode="auto">
                <a:xfrm>
                  <a:off x="9330815" y="3824362"/>
                  <a:ext cx="1367896" cy="410369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t"/>
                <a:lstStyle/>
                <a:p>
                  <a:pPr algn="ctr" defTabSz="1218535">
                    <a:spcBef>
                      <a:spcPct val="0"/>
                    </a:spcBef>
                  </a:pPr>
                  <a:r>
                    <a:rPr lang="zh-CN" altLang="en-US" sz="2133" b="1" cap="all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吴双</a:t>
                  </a:r>
                  <a:endParaRPr lang="en-US" altLang="zh-CN" sz="2133" b="1" cap="all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Oval 12"/>
                <p:cNvSpPr>
                  <a:spLocks noChangeArrowheads="1"/>
                </p:cNvSpPr>
                <p:nvPr/>
              </p:nvSpPr>
              <p:spPr bwMode="auto">
                <a:xfrm>
                  <a:off x="8880310" y="1604797"/>
                  <a:ext cx="2108556" cy="211995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121888" tIns="60944" rIns="121888" bIns="60944" numCol="1" anchor="t" anchorCtr="0" compatLnSpc="1"/>
                <a:lstStyle/>
                <a:p>
                  <a:pPr defTabSz="1218535"/>
                  <a:endParaRPr lang="zh-CN" altLang="en-US" sz="240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pic>
            <p:nvPicPr>
              <p:cNvPr id="53" name="图片 52"/>
              <p:cNvPicPr/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388539" y="4353185"/>
                <a:ext cx="1868400" cy="1868400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8902145" y="4228066"/>
              <a:ext cx="2108556" cy="2629934"/>
              <a:chOff x="8808016" y="4228066"/>
              <a:chExt cx="2108556" cy="2629934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8808016" y="4228066"/>
                <a:ext cx="2108556" cy="2629934"/>
                <a:chOff x="8880310" y="1604797"/>
                <a:chExt cx="2108556" cy="2629934"/>
              </a:xfrm>
            </p:grpSpPr>
            <p:sp>
              <p:nvSpPr>
                <p:cNvPr id="56" name="矩形 55"/>
                <p:cNvSpPr>
                  <a:spLocks noChangeArrowheads="1"/>
                </p:cNvSpPr>
                <p:nvPr/>
              </p:nvSpPr>
              <p:spPr bwMode="auto">
                <a:xfrm>
                  <a:off x="9330815" y="3824362"/>
                  <a:ext cx="1367896" cy="410369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t"/>
                <a:lstStyle/>
                <a:p>
                  <a:pPr algn="ctr" defTabSz="1218535">
                    <a:spcBef>
                      <a:spcPct val="0"/>
                    </a:spcBef>
                  </a:pPr>
                  <a:r>
                    <a:rPr lang="zh-CN" altLang="en-US" sz="2133" b="1" cap="all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杨维宇</a:t>
                  </a:r>
                  <a:endParaRPr lang="en-US" altLang="zh-CN" sz="2133" b="1" cap="all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Oval 12"/>
                <p:cNvSpPr>
                  <a:spLocks noChangeArrowheads="1"/>
                </p:cNvSpPr>
                <p:nvPr/>
              </p:nvSpPr>
              <p:spPr bwMode="auto">
                <a:xfrm>
                  <a:off x="8880310" y="1604797"/>
                  <a:ext cx="2108556" cy="211995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121888" tIns="60944" rIns="121888" bIns="60944" numCol="1" anchor="t" anchorCtr="0" compatLnSpc="1"/>
                <a:lstStyle/>
                <a:p>
                  <a:pPr defTabSz="1218535"/>
                  <a:endParaRPr lang="zh-CN" altLang="en-US" sz="240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pic>
            <p:nvPicPr>
              <p:cNvPr id="54" name="图片 53" descr="12开放.jpg"/>
              <p:cNvPicPr/>
              <p:nvPr/>
            </p:nvPicPr>
            <p:blipFill rotWithShape="1">
              <a:blip r:embed="rId9" cstate="print"/>
              <a:srcRect t="10498" b="31320"/>
              <a:stretch>
                <a:fillRect/>
              </a:stretch>
            </p:blipFill>
            <p:spPr>
              <a:xfrm>
                <a:off x="8928094" y="4353185"/>
                <a:ext cx="1868400" cy="1868400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21566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二、课程介绍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691070" y="2217023"/>
            <a:ext cx="4173071" cy="193899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初子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老师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学识渊博、气质独特的浪漫文艺气质女青年。“腹有诗书气自华”说的就是她。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6821" y="4251594"/>
            <a:ext cx="5885179" cy="230832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课程名称：《接纳自己，让人生开放》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直播时间：19：30—20：30（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日）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预约课程：尚德机构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讲座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课程宣言：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请对世界保持好奇心，并永远宽容。</a:t>
            </a:r>
          </a:p>
        </p:txBody>
      </p:sp>
      <p:pic>
        <p:nvPicPr>
          <p:cNvPr id="6" name="图片 5" descr="开放月-banner 初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6" y="2007236"/>
            <a:ext cx="5683885" cy="31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0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2C5C70-5421-42E7-B657-6757EEC14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7" y="413882"/>
            <a:ext cx="6572250" cy="3676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D0C3B3-E499-47DC-94F3-1B0AFD53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66" y="0"/>
            <a:ext cx="3855697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10B7E7-88C9-4CCA-BA22-25C948106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27" y="41910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94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二、课程介绍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715834" y="2217024"/>
            <a:ext cx="4173071" cy="156966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龙锋老师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信龙哥，不挂科！</a:t>
            </a:r>
          </a:p>
          <a:p>
            <a:pPr algn="just"/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尚德机构政治公共课资深讲师</a:t>
            </a:r>
          </a:p>
        </p:txBody>
      </p:sp>
      <p:sp>
        <p:nvSpPr>
          <p:cNvPr id="4" name="矩形 3"/>
          <p:cNvSpPr/>
          <p:nvPr/>
        </p:nvSpPr>
        <p:spPr>
          <a:xfrm>
            <a:off x="6344360" y="4034341"/>
            <a:ext cx="6096000" cy="1938992"/>
          </a:xfrm>
          <a:prstGeom prst="rect">
            <a:avLst/>
          </a:prstGeom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课程名称：《一杯清茶话开放》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直播时间：19：30—20：30（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日）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预约课程：尚德机构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讲座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课程宣言：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用开放的心态对待每一个人。</a:t>
            </a:r>
          </a:p>
        </p:txBody>
      </p:sp>
      <p:pic>
        <p:nvPicPr>
          <p:cNvPr id="6" name="图片 5" descr="D:\Users\keke\Desktop\开放月-老师单人宣传banner\开放月-老师单人宣传banner\开放月-banner 龙锋.jpg开放月-banner 龙锋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7686" y="2007553"/>
            <a:ext cx="5683885" cy="31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0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二、课程介绍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864425" y="2217022"/>
            <a:ext cx="4173071" cy="1200329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孙博艺老师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影视歌三栖语文老师。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78649" y="4034341"/>
            <a:ext cx="6096000" cy="1938992"/>
          </a:xfrm>
          <a:prstGeom prst="rect">
            <a:avLst/>
          </a:prstGeom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课程名称：《放开我！我要开放！》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直播时间：19：30—20：30（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日）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预约课程：尚德机构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讲座</a:t>
            </a:r>
          </a:p>
          <a:p>
            <a:pPr lvl="0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课程宣言：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放开我，我要开放！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D:\Users\keke\Desktop\开放月-老师单人宣传banner\开放月-老师单人宣传banner\开放月-banner 孙博艺.jpg开放月-banner 孙博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7686" y="2007553"/>
            <a:ext cx="5683885" cy="31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8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二、课程介绍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616773" y="2217023"/>
            <a:ext cx="4132731" cy="193899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张广深老师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跨国学医七载，尚德“治愈系”好医生，八年英语授课经验，傲娇闷骚大男孩。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11571" y="4216868"/>
            <a:ext cx="6096000" cy="1938992"/>
          </a:xfrm>
          <a:prstGeom prst="rect">
            <a:avLst/>
          </a:prstGeom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课程名称：《偏见与开放》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直播时间：19：30—20：30（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日）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预约课程：尚德机构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讲座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课程宣言：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拆掉偏见的围墙 让大脑享受开放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D:\Users\keke\Desktop\开放月-老师单人宣传banner\开放月-老师单人宣传banner\开放月-banner 张广深.jpg开放月-banner 张广深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7686" y="2007553"/>
            <a:ext cx="5683885" cy="31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9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二、课程介绍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706943" y="2217023"/>
            <a:ext cx="4347884" cy="193899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王牧老师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绅士外表下隐藏着一颗火热的心。多年留美经验 ，对中西文化异同有着独到见解。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43724" y="4291516"/>
            <a:ext cx="6096000" cy="1938992"/>
          </a:xfrm>
          <a:prstGeom prst="rect">
            <a:avLst/>
          </a:prstGeom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课程名称：《 一万年前的改革开放》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直播时间：19：30—20：30（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日）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预约课程：尚德机构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讲座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课程宣言：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人类起源于开放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6" name="图片 5" descr="D:\Users\keke\Desktop\开放月-老师单人宣传banner\开放月-老师单人宣传banner\开放月-banner 王牧.jpg开放月-banner 王牧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7686" y="2007553"/>
            <a:ext cx="5683885" cy="31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二、课程介绍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658050" y="1977629"/>
            <a:ext cx="4173071" cy="193899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吴双老师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经济学学士，教育学硕士，学霸女，性格好，芝士学院最有福气的双双老师。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11571" y="3916621"/>
            <a:ext cx="5980429" cy="267765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课程名称：《人间不值得——你值得》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直播时间：19：30—20：30（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日）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预约课程：尚德机构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讲座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课程宣言：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当你跳出舒适圈，放开了自己，意味你有更多的选择权，你有更多选择的余地和空间。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D:\Users\keke\Desktop\开放月-老师单人宣传banner\开放月-老师单人宣传banner\开放月-banner 吴双.jpg开放月-banner 吴双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7686" y="2007553"/>
            <a:ext cx="5683885" cy="31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二、课程介绍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732345" y="2217022"/>
            <a:ext cx="4621455" cy="1200329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杨维宇老师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北大哲学系博士，真实学神本神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67878" y="3786682"/>
            <a:ext cx="5096436" cy="267765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课程名称：《开放观察室》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直播时间：19：30—20：30（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日）</a:t>
            </a:r>
          </a:p>
          <a:p>
            <a:pPr lvl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预约课程：尚德机构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讲座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课程宣言：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固执的人被时代牵着走，开放者的路自己走。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D:\Users\keke\Desktop\开放月-老师单人宣传banner\开放月-老师单人宣传banner\开放月-banner 杨维宇.jpg开放月-banner 杨维宇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7686" y="2007553"/>
            <a:ext cx="5683885" cy="31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8"/>
          <p:cNvSpPr txBox="1"/>
          <p:nvPr/>
        </p:nvSpPr>
        <p:spPr>
          <a:xfrm>
            <a:off x="2216579" y="1833319"/>
            <a:ext cx="7816562" cy="111831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 defTabSz="1218535"/>
            <a:r>
              <a:rPr lang="en-US" altLang="zh-CN" sz="6667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 &amp; the end</a:t>
            </a:r>
            <a:endParaRPr lang="zh-CN" altLang="en-US" sz="6667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941676" y="3073734"/>
            <a:ext cx="366369" cy="36636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950703" y="3189931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068719" y="1203651"/>
            <a:ext cx="309460" cy="3094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905387" y="3045186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88587" y="3240742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3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99"/>
          <p:cNvSpPr txBox="1"/>
          <p:nvPr/>
        </p:nvSpPr>
        <p:spPr>
          <a:xfrm>
            <a:off x="2887408" y="3676923"/>
            <a:ext cx="6353021" cy="74898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 defTabSz="1218535"/>
            <a:r>
              <a:rPr lang="en-US" altLang="zh-CN" sz="4267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4267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尚德机构十二月开放月</a:t>
            </a:r>
            <a:r>
              <a:rPr lang="en-US" altLang="zh-CN" sz="4267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sz="4267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799554" y="4699443"/>
            <a:ext cx="65287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101"/>
          <p:cNvSpPr/>
          <p:nvPr/>
        </p:nvSpPr>
        <p:spPr>
          <a:xfrm>
            <a:off x="4335723" y="4507423"/>
            <a:ext cx="3456384" cy="3840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8535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火热进行中</a:t>
            </a:r>
          </a:p>
        </p:txBody>
      </p:sp>
      <p:sp>
        <p:nvSpPr>
          <p:cNvPr id="35" name="TextBox 102"/>
          <p:cNvSpPr txBox="1"/>
          <p:nvPr/>
        </p:nvSpPr>
        <p:spPr>
          <a:xfrm>
            <a:off x="2399764" y="5228031"/>
            <a:ext cx="781656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 defTabSz="1218535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带话题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尚德机构十二月开放月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发帖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老师微博昵称</a:t>
            </a:r>
          </a:p>
        </p:txBody>
      </p:sp>
      <p:sp>
        <p:nvSpPr>
          <p:cNvPr id="38" name="矩形 37"/>
          <p:cNvSpPr/>
          <p:nvPr/>
        </p:nvSpPr>
        <p:spPr>
          <a:xfrm>
            <a:off x="8333317" y="6396336"/>
            <a:ext cx="184731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35"/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55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3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31" dur="11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"/>
                            </p:stCondLst>
                            <p:childTnLst>
                              <p:par>
                                <p:cTn id="5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"/>
                            </p:stCondLst>
                            <p:childTnLst>
                              <p:par>
                                <p:cTn id="5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49"/>
                            </p:stCondLst>
                            <p:childTnLst>
                              <p:par>
                                <p:cTn id="6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49"/>
                            </p:stCondLst>
                            <p:childTnLst>
                              <p:par>
                                <p:cTn id="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49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32" grpId="0"/>
      <p:bldP spid="34" grpId="0" animBg="1"/>
      <p:bldP spid="35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8180" y="1051276"/>
            <a:ext cx="583340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6600" b="1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国际商务谈判</a:t>
            </a:r>
            <a:endParaRPr lang="zh-CN" altLang="en-US" sz="66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4232" y="2203834"/>
            <a:ext cx="75693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主讲：唐宏宇</a:t>
            </a:r>
          </a:p>
        </p:txBody>
      </p:sp>
      <p:sp>
        <p:nvSpPr>
          <p:cNvPr id="7" name="矩形 6"/>
          <p:cNvSpPr/>
          <p:nvPr/>
        </p:nvSpPr>
        <p:spPr>
          <a:xfrm>
            <a:off x="6816174" y="4036422"/>
            <a:ext cx="5375827" cy="760730"/>
          </a:xfrm>
          <a:prstGeom prst="rect">
            <a:avLst/>
          </a:prstGeom>
          <a:solidFill>
            <a:srgbClr val="414455"/>
          </a:solidFill>
          <a:ln>
            <a:solidFill>
              <a:srgbClr val="005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1149196"/>
            <a:ext cx="1663516" cy="150455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055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3843" y="1308116"/>
            <a:ext cx="24929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36" name="矩形 35"/>
          <p:cNvSpPr/>
          <p:nvPr/>
        </p:nvSpPr>
        <p:spPr>
          <a:xfrm>
            <a:off x="1167267" y="2593371"/>
            <a:ext cx="1826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43"/>
          <p:cNvGrpSpPr/>
          <p:nvPr/>
        </p:nvGrpSpPr>
        <p:grpSpPr bwMode="auto">
          <a:xfrm>
            <a:off x="4124179" y="3089602"/>
            <a:ext cx="2646878" cy="629770"/>
            <a:chOff x="-127506" y="0"/>
            <a:chExt cx="2575275" cy="588283"/>
          </a:xfrm>
          <a:solidFill>
            <a:schemeClr val="bg1"/>
          </a:solidFill>
        </p:grpSpPr>
        <p:sp>
          <p:nvSpPr>
            <p:cNvPr id="47" name="矩形 44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TextBox 35"/>
            <p:cNvSpPr>
              <a:spLocks noChangeArrowheads="1"/>
            </p:cNvSpPr>
            <p:nvPr/>
          </p:nvSpPr>
          <p:spPr bwMode="auto">
            <a:xfrm>
              <a:off x="-127506" y="42031"/>
              <a:ext cx="2575275" cy="5462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国际商务谈判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04105" y="652752"/>
            <a:ext cx="3463352" cy="5615731"/>
            <a:chOff x="4552950" y="161034"/>
            <a:chExt cx="3106738" cy="4922334"/>
          </a:xfrm>
        </p:grpSpPr>
        <p:sp>
          <p:nvSpPr>
            <p:cNvPr id="39" name="TextBox 4"/>
            <p:cNvSpPr>
              <a:spLocks noChangeArrowheads="1"/>
            </p:cNvSpPr>
            <p:nvPr/>
          </p:nvSpPr>
          <p:spPr bwMode="auto">
            <a:xfrm>
              <a:off x="4552950" y="757133"/>
              <a:ext cx="2576513" cy="546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影响因素</a:t>
              </a:r>
              <a:endPara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0" name="TextBox 4"/>
            <p:cNvSpPr>
              <a:spLocks noChangeArrowheads="1"/>
            </p:cNvSpPr>
            <p:nvPr/>
          </p:nvSpPr>
          <p:spPr bwMode="auto">
            <a:xfrm>
              <a:off x="4552950" y="161034"/>
              <a:ext cx="1798638" cy="546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概述</a:t>
              </a:r>
              <a:endPara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1" name="TextBox 4"/>
            <p:cNvSpPr>
              <a:spLocks noChangeArrowheads="1"/>
            </p:cNvSpPr>
            <p:nvPr/>
          </p:nvSpPr>
          <p:spPr bwMode="auto">
            <a:xfrm>
              <a:off x="4552950" y="1377886"/>
              <a:ext cx="2574925" cy="546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谈判前：准备</a:t>
              </a:r>
              <a:endPara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2" name="TextBox 4"/>
            <p:cNvSpPr>
              <a:spLocks noChangeArrowheads="1"/>
            </p:cNvSpPr>
            <p:nvPr/>
          </p:nvSpPr>
          <p:spPr bwMode="auto">
            <a:xfrm>
              <a:off x="4552950" y="2023292"/>
              <a:ext cx="3106738" cy="546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各阶段：策略</a:t>
              </a:r>
              <a:endPara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3" name="TextBox 4"/>
            <p:cNvSpPr>
              <a:spLocks noChangeArrowheads="1"/>
            </p:cNvSpPr>
            <p:nvPr/>
          </p:nvSpPr>
          <p:spPr bwMode="auto">
            <a:xfrm>
              <a:off x="4552950" y="2644045"/>
              <a:ext cx="2576513" cy="546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谈判中：技巧</a:t>
              </a:r>
              <a:endPara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4" name="TextBox 4"/>
            <p:cNvSpPr>
              <a:spLocks noChangeArrowheads="1"/>
            </p:cNvSpPr>
            <p:nvPr/>
          </p:nvSpPr>
          <p:spPr bwMode="auto">
            <a:xfrm>
              <a:off x="4552950" y="3295572"/>
              <a:ext cx="1404785" cy="546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文化差异</a:t>
              </a:r>
              <a:endPara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5" name="TextBox 4"/>
            <p:cNvSpPr>
              <a:spLocks noChangeArrowheads="1"/>
            </p:cNvSpPr>
            <p:nvPr/>
          </p:nvSpPr>
          <p:spPr bwMode="auto">
            <a:xfrm>
              <a:off x="4552950" y="4537075"/>
              <a:ext cx="3009900" cy="546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经典案例分析</a:t>
              </a:r>
              <a:endPara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6" name="TextBox 4"/>
            <p:cNvSpPr>
              <a:spLocks noChangeArrowheads="1"/>
            </p:cNvSpPr>
            <p:nvPr/>
          </p:nvSpPr>
          <p:spPr bwMode="auto">
            <a:xfrm>
              <a:off x="4552950" y="3885552"/>
              <a:ext cx="2576513" cy="546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存在的风险</a:t>
              </a:r>
              <a:endPara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40007" y="896816"/>
            <a:ext cx="1455093" cy="5139585"/>
            <a:chOff x="2994336" y="352457"/>
            <a:chExt cx="1330168" cy="4504980"/>
          </a:xfrm>
        </p:grpSpPr>
        <p:grpSp>
          <p:nvGrpSpPr>
            <p:cNvPr id="22" name="组合 30"/>
            <p:cNvGrpSpPr>
              <a:grpSpLocks/>
            </p:cNvGrpSpPr>
            <p:nvPr/>
          </p:nvGrpSpPr>
          <p:grpSpPr bwMode="auto">
            <a:xfrm rot="16200000">
              <a:off x="2996819" y="1071135"/>
              <a:ext cx="2046363" cy="609007"/>
              <a:chOff x="0" y="504056"/>
              <a:chExt cx="6032665" cy="648074"/>
            </a:xfrm>
          </p:grpSpPr>
          <p:sp>
            <p:nvSpPr>
              <p:cNvPr id="31" name="直接连接符 31"/>
              <p:cNvSpPr>
                <a:spLocks noChangeShapeType="1"/>
              </p:cNvSpPr>
              <p:nvPr/>
            </p:nvSpPr>
            <p:spPr bwMode="auto">
              <a:xfrm>
                <a:off x="0" y="504056"/>
                <a:ext cx="6032665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cxnSp>
            <p:nvCxnSpPr>
              <p:cNvPr id="32" name="直接箭头连接符 32"/>
              <p:cNvCxnSpPr>
                <a:cxnSpLocks noChangeShapeType="1"/>
              </p:cNvCxnSpPr>
              <p:nvPr/>
            </p:nvCxnSpPr>
            <p:spPr bwMode="auto">
              <a:xfrm>
                <a:off x="220413" y="504058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2201792" y="504056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直接箭头连接符 34"/>
              <p:cNvCxnSpPr>
                <a:cxnSpLocks noChangeShapeType="1"/>
              </p:cNvCxnSpPr>
              <p:nvPr/>
            </p:nvCxnSpPr>
            <p:spPr bwMode="auto">
              <a:xfrm>
                <a:off x="4144450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3" name="组合 30"/>
            <p:cNvGrpSpPr>
              <a:grpSpLocks/>
            </p:cNvGrpSpPr>
            <p:nvPr/>
          </p:nvGrpSpPr>
          <p:grpSpPr bwMode="auto">
            <a:xfrm rot="16200000">
              <a:off x="2996818" y="3529753"/>
              <a:ext cx="2046363" cy="609006"/>
              <a:chOff x="0" y="504056"/>
              <a:chExt cx="6032665" cy="648073"/>
            </a:xfrm>
          </p:grpSpPr>
          <p:sp>
            <p:nvSpPr>
              <p:cNvPr id="26" name="直接连接符 31"/>
              <p:cNvSpPr>
                <a:spLocks noChangeShapeType="1"/>
              </p:cNvSpPr>
              <p:nvPr/>
            </p:nvSpPr>
            <p:spPr bwMode="auto">
              <a:xfrm>
                <a:off x="0" y="504056"/>
                <a:ext cx="6032665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cxnSp>
            <p:nvCxnSpPr>
              <p:cNvPr id="27" name="直接箭头连接符 32"/>
              <p:cNvCxnSpPr>
                <a:cxnSpLocks noChangeShapeType="1"/>
              </p:cNvCxnSpPr>
              <p:nvPr/>
            </p:nvCxnSpPr>
            <p:spPr bwMode="auto">
              <a:xfrm>
                <a:off x="0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2031485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直接箭头连接符 34"/>
              <p:cNvCxnSpPr>
                <a:cxnSpLocks noChangeShapeType="1"/>
              </p:cNvCxnSpPr>
              <p:nvPr/>
            </p:nvCxnSpPr>
            <p:spPr bwMode="auto">
              <a:xfrm>
                <a:off x="3956201" y="504056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5786179" y="504057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" name="直接连接符 23"/>
            <p:cNvCxnSpPr>
              <a:stCxn id="31" idx="0"/>
              <a:endCxn id="26" idx="1"/>
            </p:cNvCxnSpPr>
            <p:nvPr/>
          </p:nvCxnSpPr>
          <p:spPr>
            <a:xfrm>
              <a:off x="3715496" y="2398819"/>
              <a:ext cx="1" cy="41225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47" idx="3"/>
            </p:cNvCxnSpPr>
            <p:nvPr/>
          </p:nvCxnSpPr>
          <p:spPr>
            <a:xfrm flipV="1">
              <a:off x="2994336" y="2540205"/>
              <a:ext cx="721160" cy="455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897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3843" y="1308116"/>
            <a:ext cx="24929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36" name="矩形 35"/>
          <p:cNvSpPr/>
          <p:nvPr/>
        </p:nvSpPr>
        <p:spPr>
          <a:xfrm>
            <a:off x="1167267" y="2593371"/>
            <a:ext cx="1826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43"/>
          <p:cNvGrpSpPr/>
          <p:nvPr/>
        </p:nvGrpSpPr>
        <p:grpSpPr bwMode="auto">
          <a:xfrm>
            <a:off x="4124179" y="3089602"/>
            <a:ext cx="2646878" cy="629770"/>
            <a:chOff x="-127506" y="0"/>
            <a:chExt cx="2575275" cy="588283"/>
          </a:xfrm>
          <a:solidFill>
            <a:schemeClr val="bg1"/>
          </a:solidFill>
        </p:grpSpPr>
        <p:sp>
          <p:nvSpPr>
            <p:cNvPr id="47" name="矩形 44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TextBox 35"/>
            <p:cNvSpPr>
              <a:spLocks noChangeArrowheads="1"/>
            </p:cNvSpPr>
            <p:nvPr/>
          </p:nvSpPr>
          <p:spPr bwMode="auto">
            <a:xfrm>
              <a:off x="-127506" y="42031"/>
              <a:ext cx="2575275" cy="5462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国际商务谈判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04105" y="685614"/>
            <a:ext cx="3463352" cy="5517146"/>
            <a:chOff x="4552950" y="189838"/>
            <a:chExt cx="3106738" cy="4835922"/>
          </a:xfrm>
        </p:grpSpPr>
        <p:sp>
          <p:nvSpPr>
            <p:cNvPr id="39" name="TextBox 4"/>
            <p:cNvSpPr>
              <a:spLocks noChangeArrowheads="1"/>
            </p:cNvSpPr>
            <p:nvPr/>
          </p:nvSpPr>
          <p:spPr bwMode="auto">
            <a:xfrm>
              <a:off x="4552950" y="785937"/>
              <a:ext cx="2576513" cy="48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>
                      <a:lumMod val="8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影响因素</a:t>
              </a:r>
              <a:endParaRPr lang="en-US" altLang="en-US" sz="2400" b="1" dirty="0">
                <a:solidFill>
                  <a:schemeClr val="bg1">
                    <a:lumMod val="8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0" name="TextBox 4"/>
            <p:cNvSpPr>
              <a:spLocks noChangeArrowheads="1"/>
            </p:cNvSpPr>
            <p:nvPr/>
          </p:nvSpPr>
          <p:spPr bwMode="auto">
            <a:xfrm>
              <a:off x="4552950" y="189838"/>
              <a:ext cx="1798638" cy="48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>
                      <a:lumMod val="8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概述</a:t>
              </a:r>
              <a:endParaRPr lang="en-US" altLang="en-US" sz="2400" b="1" dirty="0">
                <a:solidFill>
                  <a:schemeClr val="bg1">
                    <a:lumMod val="8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1" name="TextBox 4"/>
            <p:cNvSpPr>
              <a:spLocks noChangeArrowheads="1"/>
            </p:cNvSpPr>
            <p:nvPr/>
          </p:nvSpPr>
          <p:spPr bwMode="auto">
            <a:xfrm>
              <a:off x="4552950" y="1377886"/>
              <a:ext cx="2574925" cy="546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谈判前：准备</a:t>
              </a:r>
              <a:endPara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2" name="TextBox 4"/>
            <p:cNvSpPr>
              <a:spLocks noChangeArrowheads="1"/>
            </p:cNvSpPr>
            <p:nvPr/>
          </p:nvSpPr>
          <p:spPr bwMode="auto">
            <a:xfrm>
              <a:off x="4552950" y="2052096"/>
              <a:ext cx="3106738" cy="48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>
                      <a:lumMod val="8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各阶段：策略</a:t>
              </a:r>
              <a:endParaRPr lang="en-US" altLang="en-US" sz="2400" b="1" dirty="0">
                <a:solidFill>
                  <a:schemeClr val="bg1">
                    <a:lumMod val="8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3" name="TextBox 4"/>
            <p:cNvSpPr>
              <a:spLocks noChangeArrowheads="1"/>
            </p:cNvSpPr>
            <p:nvPr/>
          </p:nvSpPr>
          <p:spPr bwMode="auto">
            <a:xfrm>
              <a:off x="4552950" y="2672849"/>
              <a:ext cx="2576513" cy="48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>
                      <a:lumMod val="8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谈判中：技巧</a:t>
              </a:r>
              <a:endParaRPr lang="en-US" altLang="en-US" sz="2400" b="1" dirty="0">
                <a:solidFill>
                  <a:schemeClr val="bg1">
                    <a:lumMod val="8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4" name="TextBox 4"/>
            <p:cNvSpPr>
              <a:spLocks noChangeArrowheads="1"/>
            </p:cNvSpPr>
            <p:nvPr/>
          </p:nvSpPr>
          <p:spPr bwMode="auto">
            <a:xfrm>
              <a:off x="4552950" y="3295572"/>
              <a:ext cx="1798638" cy="48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>
                      <a:lumMod val="8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文化差异</a:t>
              </a:r>
              <a:endParaRPr lang="en-US" altLang="en-US" sz="2400" b="1" dirty="0">
                <a:solidFill>
                  <a:schemeClr val="bg1">
                    <a:lumMod val="8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5" name="TextBox 4"/>
            <p:cNvSpPr>
              <a:spLocks noChangeArrowheads="1"/>
            </p:cNvSpPr>
            <p:nvPr/>
          </p:nvSpPr>
          <p:spPr bwMode="auto">
            <a:xfrm>
              <a:off x="4552950" y="4537075"/>
              <a:ext cx="3009900" cy="48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>
                      <a:lumMod val="8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经典案例分析</a:t>
              </a:r>
              <a:endParaRPr lang="en-US" altLang="en-US" sz="2400" b="1" dirty="0">
                <a:solidFill>
                  <a:schemeClr val="bg1">
                    <a:lumMod val="8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6" name="TextBox 4"/>
            <p:cNvSpPr>
              <a:spLocks noChangeArrowheads="1"/>
            </p:cNvSpPr>
            <p:nvPr/>
          </p:nvSpPr>
          <p:spPr bwMode="auto">
            <a:xfrm>
              <a:off x="4552950" y="3914356"/>
              <a:ext cx="2576513" cy="48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>
                      <a:lumMod val="8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存在的风险</a:t>
              </a:r>
              <a:endParaRPr lang="en-US" altLang="en-US" sz="2400" b="1" dirty="0">
                <a:solidFill>
                  <a:schemeClr val="bg1">
                    <a:lumMod val="8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40007" y="896816"/>
            <a:ext cx="1455093" cy="5139585"/>
            <a:chOff x="2994336" y="352457"/>
            <a:chExt cx="1330168" cy="4504980"/>
          </a:xfrm>
        </p:grpSpPr>
        <p:grpSp>
          <p:nvGrpSpPr>
            <p:cNvPr id="22" name="组合 30"/>
            <p:cNvGrpSpPr>
              <a:grpSpLocks/>
            </p:cNvGrpSpPr>
            <p:nvPr/>
          </p:nvGrpSpPr>
          <p:grpSpPr bwMode="auto">
            <a:xfrm rot="16200000">
              <a:off x="2996819" y="1071135"/>
              <a:ext cx="2046363" cy="609007"/>
              <a:chOff x="0" y="504056"/>
              <a:chExt cx="6032665" cy="648074"/>
            </a:xfrm>
          </p:grpSpPr>
          <p:sp>
            <p:nvSpPr>
              <p:cNvPr id="31" name="直接连接符 31"/>
              <p:cNvSpPr>
                <a:spLocks noChangeShapeType="1"/>
              </p:cNvSpPr>
              <p:nvPr/>
            </p:nvSpPr>
            <p:spPr bwMode="auto">
              <a:xfrm>
                <a:off x="0" y="504056"/>
                <a:ext cx="6032665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cxnSp>
            <p:nvCxnSpPr>
              <p:cNvPr id="32" name="直接箭头连接符 32"/>
              <p:cNvCxnSpPr>
                <a:cxnSpLocks noChangeShapeType="1"/>
              </p:cNvCxnSpPr>
              <p:nvPr/>
            </p:nvCxnSpPr>
            <p:spPr bwMode="auto">
              <a:xfrm>
                <a:off x="220413" y="504058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2201792" y="504056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直接箭头连接符 34"/>
              <p:cNvCxnSpPr>
                <a:cxnSpLocks noChangeShapeType="1"/>
              </p:cNvCxnSpPr>
              <p:nvPr/>
            </p:nvCxnSpPr>
            <p:spPr bwMode="auto">
              <a:xfrm>
                <a:off x="4144450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3" name="组合 30"/>
            <p:cNvGrpSpPr>
              <a:grpSpLocks/>
            </p:cNvGrpSpPr>
            <p:nvPr/>
          </p:nvGrpSpPr>
          <p:grpSpPr bwMode="auto">
            <a:xfrm rot="16200000">
              <a:off x="2996818" y="3529753"/>
              <a:ext cx="2046363" cy="609006"/>
              <a:chOff x="0" y="504056"/>
              <a:chExt cx="6032665" cy="648073"/>
            </a:xfrm>
          </p:grpSpPr>
          <p:sp>
            <p:nvSpPr>
              <p:cNvPr id="26" name="直接连接符 31"/>
              <p:cNvSpPr>
                <a:spLocks noChangeShapeType="1"/>
              </p:cNvSpPr>
              <p:nvPr/>
            </p:nvSpPr>
            <p:spPr bwMode="auto">
              <a:xfrm>
                <a:off x="0" y="504056"/>
                <a:ext cx="6032665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cxnSp>
            <p:nvCxnSpPr>
              <p:cNvPr id="27" name="直接箭头连接符 32"/>
              <p:cNvCxnSpPr>
                <a:cxnSpLocks noChangeShapeType="1"/>
              </p:cNvCxnSpPr>
              <p:nvPr/>
            </p:nvCxnSpPr>
            <p:spPr bwMode="auto">
              <a:xfrm>
                <a:off x="0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2031485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直接箭头连接符 34"/>
              <p:cNvCxnSpPr>
                <a:cxnSpLocks noChangeShapeType="1"/>
              </p:cNvCxnSpPr>
              <p:nvPr/>
            </p:nvCxnSpPr>
            <p:spPr bwMode="auto">
              <a:xfrm>
                <a:off x="3956201" y="504056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5786179" y="504057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" name="直接连接符 23"/>
            <p:cNvCxnSpPr>
              <a:stCxn id="31" idx="0"/>
              <a:endCxn id="26" idx="1"/>
            </p:cNvCxnSpPr>
            <p:nvPr/>
          </p:nvCxnSpPr>
          <p:spPr>
            <a:xfrm>
              <a:off x="3715496" y="2398819"/>
              <a:ext cx="1" cy="41225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47" idx="3"/>
            </p:cNvCxnSpPr>
            <p:nvPr/>
          </p:nvCxnSpPr>
          <p:spPr>
            <a:xfrm flipV="1">
              <a:off x="2994336" y="2540205"/>
              <a:ext cx="721160" cy="455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8282714" y="664882"/>
            <a:ext cx="2005099" cy="12838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9" name="圆角矩形 48"/>
          <p:cNvSpPr/>
          <p:nvPr/>
        </p:nvSpPr>
        <p:spPr>
          <a:xfrm>
            <a:off x="8304102" y="2056740"/>
            <a:ext cx="2005102" cy="20058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0" name="圆角矩形 49"/>
          <p:cNvSpPr/>
          <p:nvPr/>
        </p:nvSpPr>
        <p:spPr>
          <a:xfrm>
            <a:off x="8261326" y="4247278"/>
            <a:ext cx="2047878" cy="12317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1" name="圆角矩形 50"/>
          <p:cNvSpPr/>
          <p:nvPr/>
        </p:nvSpPr>
        <p:spPr>
          <a:xfrm>
            <a:off x="8282714" y="5608166"/>
            <a:ext cx="2026490" cy="7363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881520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839788" y="917258"/>
            <a:ext cx="10512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965200" y="-33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开场主持六步法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——刘令涛</a:t>
            </a:r>
          </a:p>
        </p:txBody>
      </p:sp>
      <p:pic>
        <p:nvPicPr>
          <p:cNvPr id="3" name="图片 2" descr="备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5" y="1026795"/>
            <a:ext cx="5791621" cy="3240000"/>
          </a:xfrm>
          <a:prstGeom prst="rect">
            <a:avLst/>
          </a:prstGeom>
        </p:spPr>
      </p:pic>
      <p:pic>
        <p:nvPicPr>
          <p:cNvPr id="5" name="图片 4" descr="每日一课-刘令涛海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030" y="1026795"/>
            <a:ext cx="3238386" cy="57600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6878320" y="6209941"/>
            <a:ext cx="3423285" cy="3867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F8A8BE-7D1A-43E5-A0E2-6C47EFEC8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303" y="4266795"/>
            <a:ext cx="2525364" cy="25253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80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6249" y="2353631"/>
            <a:ext cx="114698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凡事预则立，不预则废。</a:t>
            </a:r>
            <a:endParaRPr lang="en-US" altLang="zh-CN" sz="80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01553" y="4410635"/>
            <a:ext cx="481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你，准备好了吗？</a:t>
            </a:r>
          </a:p>
        </p:txBody>
      </p:sp>
    </p:spTree>
    <p:extLst>
      <p:ext uri="{BB962C8B-B14F-4D97-AF65-F5344CB8AC3E}">
        <p14:creationId xmlns:p14="http://schemas.microsoft.com/office/powerpoint/2010/main" val="1891626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3843" y="1308116"/>
            <a:ext cx="24929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4" name="矩形 3"/>
          <p:cNvSpPr/>
          <p:nvPr/>
        </p:nvSpPr>
        <p:spPr>
          <a:xfrm>
            <a:off x="1167267" y="2593371"/>
            <a:ext cx="1826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68056" y="748243"/>
            <a:ext cx="476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第三章  国际商务谈判前的准备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6898" y="1533465"/>
            <a:ext cx="65332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3.1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人员的组织与管理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3.2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谈判前的信息准备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3.3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谈判目标的确定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3.4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谈判方案的制订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3.5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模拟谈判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3.6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确定谈判中各交易条件的最低可接受限度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    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2270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4223657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87842" y="2461779"/>
            <a:ext cx="4311498" cy="1476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第三章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国际商务谈判前的准备</a:t>
            </a:r>
          </a:p>
        </p:txBody>
      </p:sp>
      <p:sp>
        <p:nvSpPr>
          <p:cNvPr id="6" name="矩形 5"/>
          <p:cNvSpPr/>
          <p:nvPr/>
        </p:nvSpPr>
        <p:spPr>
          <a:xfrm>
            <a:off x="7288305" y="488824"/>
            <a:ext cx="30572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人员：组织与管理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15762" y="2528088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目标：确定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165830" y="50958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65829" y="1523108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165829" y="254059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911153" y="465520"/>
            <a:ext cx="619918" cy="660273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62AC"/>
            </a:solidFill>
            <a:ln>
              <a:solidFill>
                <a:srgbClr val="006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62AC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5898" y="2461780"/>
            <a:ext cx="3911858" cy="1522038"/>
            <a:chOff x="126742" y="2601076"/>
            <a:chExt cx="2929025" cy="1130435"/>
          </a:xfrm>
        </p:grpSpPr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126742" y="2601076"/>
              <a:ext cx="292902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65782" y="3731511"/>
              <a:ext cx="288998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6165830" y="355809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65829" y="4615388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65829" y="565990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15763" y="1455840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信息：准备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15762" y="3523542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方案：制定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22665" y="4570846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模拟谈判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60855" y="5628876"/>
            <a:ext cx="44935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交易条件：最低可接受限度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670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50577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33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42129" y="150111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第三章   国际商务谈判前的准备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06127" y="1719453"/>
            <a:ext cx="1252228" cy="2269830"/>
            <a:chOff x="1712754" y="1522897"/>
            <a:chExt cx="655385" cy="930086"/>
          </a:xfrm>
        </p:grpSpPr>
        <p:grpSp>
          <p:nvGrpSpPr>
            <p:cNvPr id="47" name="组合 46"/>
            <p:cNvGrpSpPr/>
            <p:nvPr/>
          </p:nvGrpSpPr>
          <p:grpSpPr>
            <a:xfrm>
              <a:off x="1712754" y="1522897"/>
              <a:ext cx="655383" cy="930086"/>
              <a:chOff x="3655073" y="2264545"/>
              <a:chExt cx="1075643" cy="1264390"/>
            </a:xfrm>
          </p:grpSpPr>
          <p:grpSp>
            <p:nvGrpSpPr>
              <p:cNvPr id="48" name="组合 30"/>
              <p:cNvGrpSpPr>
                <a:grpSpLocks/>
              </p:cNvGrpSpPr>
              <p:nvPr/>
            </p:nvGrpSpPr>
            <p:grpSpPr bwMode="auto">
              <a:xfrm rot="16200000">
                <a:off x="4067537" y="2427820"/>
                <a:ext cx="826454" cy="499904"/>
                <a:chOff x="7" y="504055"/>
                <a:chExt cx="6032667" cy="648073"/>
              </a:xfrm>
            </p:grpSpPr>
            <p:sp>
              <p:nvSpPr>
                <p:cNvPr id="52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7" y="504055"/>
                  <a:ext cx="6032667" cy="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cxnSp>
              <p:nvCxnSpPr>
                <p:cNvPr id="54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9" name="直接连接符 48"/>
              <p:cNvCxnSpPr>
                <a:stCxn id="52" idx="0"/>
              </p:cNvCxnSpPr>
              <p:nvPr/>
            </p:nvCxnSpPr>
            <p:spPr>
              <a:xfrm flipH="1">
                <a:off x="4230810" y="3091001"/>
                <a:ext cx="2" cy="437934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flipH="1" flipV="1">
                <a:off x="3655073" y="2481738"/>
                <a:ext cx="563797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35"/>
              <p:cNvCxnSpPr>
                <a:cxnSpLocks noChangeShapeType="1"/>
              </p:cNvCxnSpPr>
              <p:nvPr/>
            </p:nvCxnSpPr>
            <p:spPr bwMode="auto">
              <a:xfrm rot="16200000">
                <a:off x="4480765" y="3278983"/>
                <a:ext cx="0" cy="499903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68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2215845" y="1841452"/>
              <a:ext cx="0" cy="304588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2" name="圆角矩形 71"/>
          <p:cNvSpPr/>
          <p:nvPr/>
        </p:nvSpPr>
        <p:spPr>
          <a:xfrm>
            <a:off x="3046639" y="1447338"/>
            <a:ext cx="4335795" cy="591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一、商务谈判人员的</a:t>
            </a:r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个体素质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3046640" y="2581465"/>
            <a:ext cx="4335794" cy="5854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二、商务谈判人员的</a:t>
            </a:r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群体构成</a:t>
            </a:r>
          </a:p>
        </p:txBody>
      </p:sp>
      <p:sp>
        <p:nvSpPr>
          <p:cNvPr id="74" name="圆角矩形 73"/>
          <p:cNvSpPr/>
          <p:nvPr/>
        </p:nvSpPr>
        <p:spPr>
          <a:xfrm>
            <a:off x="3068978" y="3628398"/>
            <a:ext cx="4313455" cy="595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三、商务谈判人员的</a:t>
            </a:r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管理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918329" y="86606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4E0CC7-9C2C-4F32-A9E4-0E630AA5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799" y="45464"/>
            <a:ext cx="2663746" cy="168116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35B0BAB1-CF3D-4863-A98E-3FBF7B44E998}"/>
              </a:ext>
            </a:extLst>
          </p:cNvPr>
          <p:cNvSpPr/>
          <p:nvPr/>
        </p:nvSpPr>
        <p:spPr>
          <a:xfrm>
            <a:off x="10929447" y="35811"/>
            <a:ext cx="805353" cy="2286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国际商务谈判人员的组织与管理</a:t>
            </a:r>
          </a:p>
        </p:txBody>
      </p:sp>
    </p:spTree>
    <p:extLst>
      <p:ext uri="{BB962C8B-B14F-4D97-AF65-F5344CB8AC3E}">
        <p14:creationId xmlns:p14="http://schemas.microsoft.com/office/powerpoint/2010/main" val="2047949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50577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34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06127" y="1662303"/>
            <a:ext cx="1252228" cy="2269830"/>
            <a:chOff x="1712754" y="1522897"/>
            <a:chExt cx="655385" cy="930086"/>
          </a:xfrm>
        </p:grpSpPr>
        <p:grpSp>
          <p:nvGrpSpPr>
            <p:cNvPr id="47" name="组合 46"/>
            <p:cNvGrpSpPr/>
            <p:nvPr/>
          </p:nvGrpSpPr>
          <p:grpSpPr>
            <a:xfrm>
              <a:off x="1712754" y="1522897"/>
              <a:ext cx="655383" cy="930086"/>
              <a:chOff x="3655073" y="2264545"/>
              <a:chExt cx="1075643" cy="1264390"/>
            </a:xfrm>
          </p:grpSpPr>
          <p:grpSp>
            <p:nvGrpSpPr>
              <p:cNvPr id="48" name="组合 30"/>
              <p:cNvGrpSpPr>
                <a:grpSpLocks/>
              </p:cNvGrpSpPr>
              <p:nvPr/>
            </p:nvGrpSpPr>
            <p:grpSpPr bwMode="auto">
              <a:xfrm rot="16200000">
                <a:off x="4067537" y="2427820"/>
                <a:ext cx="826454" cy="499904"/>
                <a:chOff x="7" y="504055"/>
                <a:chExt cx="6032667" cy="648073"/>
              </a:xfrm>
            </p:grpSpPr>
            <p:sp>
              <p:nvSpPr>
                <p:cNvPr id="52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7" y="504055"/>
                  <a:ext cx="6032667" cy="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cxnSp>
              <p:nvCxnSpPr>
                <p:cNvPr id="54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9" name="直接连接符 48"/>
              <p:cNvCxnSpPr>
                <a:stCxn id="52" idx="0"/>
              </p:cNvCxnSpPr>
              <p:nvPr/>
            </p:nvCxnSpPr>
            <p:spPr>
              <a:xfrm flipH="1">
                <a:off x="4230810" y="3091001"/>
                <a:ext cx="2" cy="437934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flipH="1" flipV="1">
                <a:off x="3655073" y="2481738"/>
                <a:ext cx="563797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35"/>
              <p:cNvCxnSpPr>
                <a:cxnSpLocks noChangeShapeType="1"/>
              </p:cNvCxnSpPr>
              <p:nvPr/>
            </p:nvCxnSpPr>
            <p:spPr bwMode="auto">
              <a:xfrm rot="16200000">
                <a:off x="4480765" y="3278983"/>
                <a:ext cx="0" cy="499903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68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2215845" y="1841452"/>
              <a:ext cx="0" cy="304588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2" name="圆角矩形 71"/>
          <p:cNvSpPr/>
          <p:nvPr/>
        </p:nvSpPr>
        <p:spPr>
          <a:xfrm>
            <a:off x="3046639" y="1342563"/>
            <a:ext cx="4335795" cy="591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一、商务谈判人员的</a:t>
            </a:r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个体素质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3046640" y="2476690"/>
            <a:ext cx="4335794" cy="5854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bg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二、商务谈判人员的群体构成</a:t>
            </a:r>
          </a:p>
        </p:txBody>
      </p:sp>
      <p:sp>
        <p:nvSpPr>
          <p:cNvPr id="74" name="圆角矩形 73"/>
          <p:cNvSpPr/>
          <p:nvPr/>
        </p:nvSpPr>
        <p:spPr>
          <a:xfrm>
            <a:off x="3068978" y="3523623"/>
            <a:ext cx="4313455" cy="595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bg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三、商务谈判人员的管理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7394127" y="1310416"/>
            <a:ext cx="754792" cy="2108865"/>
            <a:chOff x="1852200" y="1522897"/>
            <a:chExt cx="523500" cy="930086"/>
          </a:xfrm>
        </p:grpSpPr>
        <p:grpSp>
          <p:nvGrpSpPr>
            <p:cNvPr id="42" name="组合 41"/>
            <p:cNvGrpSpPr/>
            <p:nvPr/>
          </p:nvGrpSpPr>
          <p:grpSpPr>
            <a:xfrm>
              <a:off x="1852200" y="1522897"/>
              <a:ext cx="515939" cy="930086"/>
              <a:chOff x="3883935" y="2264545"/>
              <a:chExt cx="846781" cy="1264390"/>
            </a:xfrm>
          </p:grpSpPr>
          <p:grpSp>
            <p:nvGrpSpPr>
              <p:cNvPr id="44" name="组合 30"/>
              <p:cNvGrpSpPr>
                <a:grpSpLocks/>
              </p:cNvGrpSpPr>
              <p:nvPr/>
            </p:nvGrpSpPr>
            <p:grpSpPr bwMode="auto">
              <a:xfrm rot="16200000">
                <a:off x="4067537" y="2427820"/>
                <a:ext cx="826454" cy="499904"/>
                <a:chOff x="7" y="504055"/>
                <a:chExt cx="6032667" cy="648073"/>
              </a:xfrm>
            </p:grpSpPr>
            <p:sp>
              <p:nvSpPr>
                <p:cNvPr id="57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7" y="504055"/>
                  <a:ext cx="6032667" cy="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cxnSp>
              <p:nvCxnSpPr>
                <p:cNvPr id="59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5" name="直接连接符 44"/>
              <p:cNvCxnSpPr>
                <a:stCxn id="57" idx="0"/>
              </p:cNvCxnSpPr>
              <p:nvPr/>
            </p:nvCxnSpPr>
            <p:spPr>
              <a:xfrm flipH="1">
                <a:off x="4230810" y="3091001"/>
                <a:ext cx="2" cy="437934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flipH="1">
                <a:off x="3883935" y="2491014"/>
                <a:ext cx="334466" cy="1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35"/>
              <p:cNvCxnSpPr>
                <a:cxnSpLocks noChangeShapeType="1"/>
              </p:cNvCxnSpPr>
              <p:nvPr/>
            </p:nvCxnSpPr>
            <p:spPr bwMode="auto">
              <a:xfrm rot="16200000">
                <a:off x="4480765" y="3278983"/>
                <a:ext cx="0" cy="499903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3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2223406" y="1641925"/>
              <a:ext cx="0" cy="304588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" name="矩形 34"/>
          <p:cNvSpPr/>
          <p:nvPr/>
        </p:nvSpPr>
        <p:spPr>
          <a:xfrm>
            <a:off x="8361269" y="1018028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基本观念</a:t>
            </a:r>
          </a:p>
        </p:txBody>
      </p:sp>
      <p:sp>
        <p:nvSpPr>
          <p:cNvPr id="37" name="矩形 36"/>
          <p:cNvSpPr/>
          <p:nvPr/>
        </p:nvSpPr>
        <p:spPr>
          <a:xfrm>
            <a:off x="8361269" y="1661518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基本知识</a:t>
            </a:r>
          </a:p>
        </p:txBody>
      </p:sp>
      <p:sp>
        <p:nvSpPr>
          <p:cNvPr id="39" name="矩形 38"/>
          <p:cNvSpPr/>
          <p:nvPr/>
        </p:nvSpPr>
        <p:spPr>
          <a:xfrm>
            <a:off x="8317927" y="2396464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能力和基本素质</a:t>
            </a:r>
          </a:p>
        </p:txBody>
      </p:sp>
      <p:sp>
        <p:nvSpPr>
          <p:cNvPr id="41" name="矩形 40"/>
          <p:cNvSpPr/>
          <p:nvPr/>
        </p:nvSpPr>
        <p:spPr>
          <a:xfrm>
            <a:off x="8361269" y="3098326"/>
            <a:ext cx="1210588" cy="522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年龄结构</a:t>
            </a:r>
          </a:p>
        </p:txBody>
      </p:sp>
      <p:cxnSp>
        <p:nvCxnSpPr>
          <p:cNvPr id="69" name="直接箭头连接符 33"/>
          <p:cNvCxnSpPr>
            <a:cxnSpLocks noChangeShapeType="1"/>
          </p:cNvCxnSpPr>
          <p:nvPr/>
        </p:nvCxnSpPr>
        <p:spPr bwMode="auto">
          <a:xfrm>
            <a:off x="7709758" y="2688852"/>
            <a:ext cx="507440" cy="0"/>
          </a:xfrm>
          <a:prstGeom prst="straightConnector1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  <a:bevel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圆角矩形 15"/>
          <p:cNvSpPr/>
          <p:nvPr/>
        </p:nvSpPr>
        <p:spPr>
          <a:xfrm>
            <a:off x="8242056" y="3136807"/>
            <a:ext cx="2124100" cy="49798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8217198" y="1742911"/>
            <a:ext cx="2124100" cy="49798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8228099" y="2483254"/>
            <a:ext cx="2124100" cy="49798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8217198" y="1081943"/>
            <a:ext cx="2124100" cy="49798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155B32-41D4-49EB-B36C-B17A71C7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A66687F-F78C-4624-9049-FDDDE2C6E899}"/>
              </a:ext>
            </a:extLst>
          </p:cNvPr>
          <p:cNvSpPr/>
          <p:nvPr/>
        </p:nvSpPr>
        <p:spPr>
          <a:xfrm>
            <a:off x="10643697" y="79762"/>
            <a:ext cx="1462578" cy="28942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B03CCB6-B0F2-4C64-A362-85BD181D8461}"/>
              </a:ext>
            </a:extLst>
          </p:cNvPr>
          <p:cNvSpPr txBox="1"/>
          <p:nvPr/>
        </p:nvSpPr>
        <p:spPr>
          <a:xfrm>
            <a:off x="1918329" y="86606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国际商务谈判人员的个体素质</a:t>
            </a:r>
          </a:p>
        </p:txBody>
      </p:sp>
      <p:sp>
        <p:nvSpPr>
          <p:cNvPr id="7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国际商务谈判人员的个体素质</a:t>
            </a:r>
          </a:p>
        </p:txBody>
      </p:sp>
    </p:spTree>
    <p:extLst>
      <p:ext uri="{BB962C8B-B14F-4D97-AF65-F5344CB8AC3E}">
        <p14:creationId xmlns:p14="http://schemas.microsoft.com/office/powerpoint/2010/main" val="3445955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562663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35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0" name="五边形 29"/>
          <p:cNvSpPr/>
          <p:nvPr/>
        </p:nvSpPr>
        <p:spPr>
          <a:xfrm flipH="1">
            <a:off x="7650760" y="2338207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2871828" y="2105908"/>
            <a:ext cx="8907796" cy="2360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（一）谈判人员应具备的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基本观念</a:t>
            </a:r>
          </a:p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．忠于职守      组织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国家</a:t>
            </a:r>
          </a:p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．平等互惠的观念    不妄自菲薄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不妄自尊大</a:t>
            </a:r>
          </a:p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．团队精神    除负责好分内工作外，还要注意协调配合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CDCCCBB-8CBB-4433-9EE2-3ACF2CBB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CFEB61A-DB46-4C7F-BB7F-84E56DD3BA3B}"/>
              </a:ext>
            </a:extLst>
          </p:cNvPr>
          <p:cNvSpPr/>
          <p:nvPr/>
        </p:nvSpPr>
        <p:spPr>
          <a:xfrm>
            <a:off x="10643697" y="79762"/>
            <a:ext cx="1462578" cy="28942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F1598AC-8AFF-496B-A508-8793B5E0D8EC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3457F5-D40D-4D75-A2A5-98EB3C3BC3BE}"/>
              </a:ext>
            </a:extLst>
          </p:cNvPr>
          <p:cNvSpPr txBox="1"/>
          <p:nvPr/>
        </p:nvSpPr>
        <p:spPr>
          <a:xfrm>
            <a:off x="1918329" y="86606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国际商务谈判人员的个体素质</a:t>
            </a:r>
          </a:p>
        </p:txBody>
      </p:sp>
      <p:sp>
        <p:nvSpPr>
          <p:cNvPr id="26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国际商务谈判人员的个体素质</a:t>
            </a:r>
          </a:p>
        </p:txBody>
      </p:sp>
    </p:spTree>
    <p:extLst>
      <p:ext uri="{BB962C8B-B14F-4D97-AF65-F5344CB8AC3E}">
        <p14:creationId xmlns:p14="http://schemas.microsoft.com/office/powerpoint/2010/main" val="2188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494447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36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0" name="五边形 29"/>
          <p:cNvSpPr/>
          <p:nvPr/>
        </p:nvSpPr>
        <p:spPr>
          <a:xfrm flipH="1">
            <a:off x="7568584" y="1850706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选择题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2726588" y="1681670"/>
            <a:ext cx="5021597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（二）谈判人员应具备的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基本知识</a:t>
            </a:r>
          </a:p>
        </p:txBody>
      </p:sp>
      <p:sp>
        <p:nvSpPr>
          <p:cNvPr id="6" name="矩形 5"/>
          <p:cNvSpPr/>
          <p:nvPr/>
        </p:nvSpPr>
        <p:spPr>
          <a:xfrm>
            <a:off x="2514634" y="2270136"/>
            <a:ext cx="3894278" cy="4437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zh-CN" sz="2400" dirty="0">
                <a:latin typeface="楷体" panose="02010609060101010101" charset="-122"/>
                <a:ea typeface="楷体" panose="02010609060101010101" charset="-122"/>
              </a:rPr>
              <a:t>（1）方针法律 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     </a:t>
            </a:r>
            <a:r>
              <a:rPr lang="zh-CN" altLang="zh-CN" sz="2400" dirty="0">
                <a:latin typeface="楷体" panose="02010609060101010101" charset="-122"/>
                <a:ea typeface="楷体" panose="02010609060101010101" charset="-122"/>
              </a:rPr>
              <a:t>（2）供求关系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     </a:t>
            </a:r>
            <a:r>
              <a:rPr lang="zh-CN" altLang="zh-CN" sz="2400" dirty="0">
                <a:latin typeface="楷体" panose="02010609060101010101" charset="-122"/>
                <a:ea typeface="楷体" panose="02010609060101010101" charset="-122"/>
              </a:rPr>
              <a:t>（3）价格变化 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     </a:t>
            </a:r>
            <a:r>
              <a:rPr lang="zh-CN" altLang="zh-CN" sz="2400" dirty="0">
                <a:latin typeface="楷体" panose="02010609060101010101" charset="-122"/>
                <a:ea typeface="楷体" panose="02010609060101010101" charset="-122"/>
              </a:rPr>
              <a:t>（4）技术质量  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     </a:t>
            </a:r>
            <a:r>
              <a:rPr lang="zh-CN" altLang="zh-CN" sz="2400" dirty="0">
                <a:latin typeface="楷体" panose="02010609060101010101" charset="-122"/>
                <a:ea typeface="楷体" panose="02010609060101010101" charset="-122"/>
              </a:rPr>
              <a:t>（5）惯例常识  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     </a:t>
            </a:r>
            <a:r>
              <a:rPr lang="zh-CN" altLang="zh-CN" sz="2400" dirty="0">
                <a:latin typeface="楷体" panose="02010609060101010101" charset="-122"/>
                <a:ea typeface="楷体" panose="02010609060101010101" charset="-122"/>
              </a:rPr>
              <a:t>（6）国外法律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     </a:t>
            </a:r>
            <a:r>
              <a:rPr lang="zh-CN" altLang="zh-CN" sz="2400" dirty="0">
                <a:latin typeface="楷体" panose="02010609060101010101" charset="-122"/>
                <a:ea typeface="楷体" panose="02010609060101010101" charset="-122"/>
              </a:rPr>
              <a:t>（7）风俗习惯 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      </a:t>
            </a:r>
            <a:r>
              <a:rPr lang="zh-CN" altLang="zh-CN" sz="2400" dirty="0">
                <a:latin typeface="楷体" panose="02010609060101010101" charset="-122"/>
                <a:ea typeface="楷体" panose="02010609060101010101" charset="-122"/>
              </a:rPr>
              <a:t>（8）各种业务知识   </a:t>
            </a:r>
          </a:p>
        </p:txBody>
      </p:sp>
      <p:sp>
        <p:nvSpPr>
          <p:cNvPr id="7" name="矩形 6"/>
          <p:cNvSpPr/>
          <p:nvPr/>
        </p:nvSpPr>
        <p:spPr>
          <a:xfrm>
            <a:off x="6726429" y="2533970"/>
            <a:ext cx="3894278" cy="336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）生产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潜力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谈判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心理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8643" y="1559315"/>
            <a:ext cx="2695476" cy="707886"/>
          </a:xfrm>
          <a:prstGeom prst="rect">
            <a:avLst/>
          </a:prstGeom>
          <a:solidFill>
            <a:srgbClr val="92D050"/>
          </a:solidFill>
          <a:ln w="127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 横向方面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纵向方面：</a:t>
            </a:r>
            <a:endParaRPr lang="en-US" altLang="zh-CN" sz="2000" dirty="0">
              <a:latin typeface="楷体" panose="02010609060101010101" charset="-122"/>
              <a:ea typeface="楷体" panose="02010609060101010101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T"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形的知识结构</a:t>
            </a:r>
            <a:endParaRPr lang="zh-CN" altLang="en-US" sz="20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5865426-C29B-49E2-BD6B-82F7E580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2FFBD57-03B0-4E49-9C54-9AD76229CF96}"/>
              </a:ext>
            </a:extLst>
          </p:cNvPr>
          <p:cNvSpPr/>
          <p:nvPr/>
        </p:nvSpPr>
        <p:spPr>
          <a:xfrm>
            <a:off x="10643697" y="79762"/>
            <a:ext cx="1462578" cy="28942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037001-FF2B-4869-BD8F-1162351F3715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98B7BF-C3E2-4338-A363-139060F1CD98}"/>
              </a:ext>
            </a:extLst>
          </p:cNvPr>
          <p:cNvSpPr txBox="1"/>
          <p:nvPr/>
        </p:nvSpPr>
        <p:spPr>
          <a:xfrm>
            <a:off x="1918329" y="86606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国际商务谈判人员的个体素质</a:t>
            </a:r>
          </a:p>
        </p:txBody>
      </p:sp>
      <p:sp>
        <p:nvSpPr>
          <p:cNvPr id="29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国际商务谈判人员的个体素质</a:t>
            </a:r>
          </a:p>
        </p:txBody>
      </p:sp>
    </p:spTree>
    <p:extLst>
      <p:ext uri="{BB962C8B-B14F-4D97-AF65-F5344CB8AC3E}">
        <p14:creationId xmlns:p14="http://schemas.microsoft.com/office/powerpoint/2010/main" val="3961827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以下各项中，属于谈判人员应具备的纵向方面的基本知识的是（ 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知晓国外有关法律知识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熟悉不同谈判对手的风格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熟悉价格水平及其变化趋势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了解国际贸易和国际惯例知识</a:t>
            </a:r>
          </a:p>
        </p:txBody>
      </p:sp>
    </p:spTree>
    <p:extLst>
      <p:ext uri="{BB962C8B-B14F-4D97-AF65-F5344CB8AC3E}">
        <p14:creationId xmlns:p14="http://schemas.microsoft.com/office/powerpoint/2010/main" val="4033360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以下各项中，属于谈判人员应具备的纵向方面的基本知识的是（ 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知晓国外有关法律知识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熟悉不同谈判对手的风格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熟悉价格水平及其变化趋势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了解国际贸易和国际惯例知识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4510244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60222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谈判人员应具备的基本观念有（ ）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忠于职守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团队精神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谦虚谨慎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任劳任怨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平等互惠</a:t>
            </a:r>
          </a:p>
        </p:txBody>
      </p:sp>
    </p:spTree>
    <p:extLst>
      <p:ext uri="{BB962C8B-B14F-4D97-AF65-F5344CB8AC3E}">
        <p14:creationId xmlns:p14="http://schemas.microsoft.com/office/powerpoint/2010/main" val="257220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839788" y="917258"/>
            <a:ext cx="10512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965200" y="-33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单词的奥秘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单词高效记忆法——马晓彤</a:t>
            </a:r>
          </a:p>
        </p:txBody>
      </p:sp>
      <p:pic>
        <p:nvPicPr>
          <p:cNvPr id="11" name="图片 10" descr="备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026795"/>
            <a:ext cx="5791621" cy="3240000"/>
          </a:xfrm>
          <a:prstGeom prst="rect">
            <a:avLst/>
          </a:prstGeom>
        </p:spPr>
      </p:pic>
      <p:pic>
        <p:nvPicPr>
          <p:cNvPr id="12" name="图片 11" descr="马晓彤海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575" y="917575"/>
            <a:ext cx="3238386" cy="57600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6894195" y="6083935"/>
            <a:ext cx="2163445" cy="32194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00512C-EB82-4E48-B98B-D1F4DDD6F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18" y="4362642"/>
            <a:ext cx="2495357" cy="249535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谈判人员应具备的基本观念有（ ）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忠于职守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团队精神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谦虚谨慎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任劳任怨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平等互惠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5091301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ABE</a:t>
            </a:r>
          </a:p>
        </p:txBody>
      </p:sp>
    </p:spTree>
    <p:extLst>
      <p:ext uri="{BB962C8B-B14F-4D97-AF65-F5344CB8AC3E}">
        <p14:creationId xmlns:p14="http://schemas.microsoft.com/office/powerpoint/2010/main" val="2641197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一个谈判人员具备了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“T 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形知识结构，这表明该谈判人员是（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技术专家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商务专家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全能型专家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法律专家</a:t>
            </a:r>
          </a:p>
        </p:txBody>
      </p:sp>
    </p:spTree>
    <p:extLst>
      <p:ext uri="{BB962C8B-B14F-4D97-AF65-F5344CB8AC3E}">
        <p14:creationId xmlns:p14="http://schemas.microsoft.com/office/powerpoint/2010/main" val="156745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一个谈判人员具备了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“T 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形知识结构，这表明该谈判人员是（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技术专家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商务专家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全能型专家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法律专家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5091301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1240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479100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43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2871826" y="2105908"/>
            <a:ext cx="849346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（三）谈判人员应具备的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能力和心理素质</a:t>
            </a:r>
            <a:endParaRPr lang="en-US" altLang="zh-CN" sz="24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endParaRPr lang="zh-CN" altLang="en-US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．敏捷清晰的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思维推理能力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和较强的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自控能力</a:t>
            </a:r>
          </a:p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．信息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表达与传递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的能力</a:t>
            </a:r>
          </a:p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．坚强的毅力、不达目的绝不罢休的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自信心和决心</a:t>
            </a:r>
          </a:p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．敏锐的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洞察力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，高度的预见和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应变能力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57D96F3-E9F0-46B1-90EA-A2E8C6FB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048B7BC-6A73-4931-9759-7CF9662A7852}"/>
              </a:ext>
            </a:extLst>
          </p:cNvPr>
          <p:cNvSpPr/>
          <p:nvPr/>
        </p:nvSpPr>
        <p:spPr>
          <a:xfrm>
            <a:off x="10643697" y="79762"/>
            <a:ext cx="1462578" cy="28942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F61A9E8-8D9A-4B36-AB14-01C751C860C8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3E79D12-8A88-46F8-815E-141C64C3AE3E}"/>
              </a:ext>
            </a:extLst>
          </p:cNvPr>
          <p:cNvSpPr txBox="1"/>
          <p:nvPr/>
        </p:nvSpPr>
        <p:spPr>
          <a:xfrm>
            <a:off x="1918329" y="86606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国际商务谈判人员的个体素质</a:t>
            </a:r>
          </a:p>
        </p:txBody>
      </p:sp>
      <p:sp>
        <p:nvSpPr>
          <p:cNvPr id="26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国际商务谈判人员的个体素质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4207" y="5950072"/>
            <a:ext cx="516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总结：清醒、会说、坚定、灵活</a:t>
            </a:r>
          </a:p>
        </p:txBody>
      </p:sp>
      <p:sp>
        <p:nvSpPr>
          <p:cNvPr id="27" name="五边形 26"/>
          <p:cNvSpPr/>
          <p:nvPr/>
        </p:nvSpPr>
        <p:spPr>
          <a:xfrm flipH="1">
            <a:off x="8711575" y="2315404"/>
            <a:ext cx="2277553" cy="323166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选择题、简答题</a:t>
            </a:r>
          </a:p>
        </p:txBody>
      </p:sp>
    </p:spTree>
    <p:extLst>
      <p:ext uri="{BB962C8B-B14F-4D97-AF65-F5344CB8AC3E}">
        <p14:creationId xmlns:p14="http://schemas.microsoft.com/office/powerpoint/2010/main" val="24801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80834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44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2871826" y="2105908"/>
            <a:ext cx="8339917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（四）谈判人员的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年龄结构</a:t>
            </a:r>
            <a:endParaRPr lang="en-US" altLang="zh-CN" sz="24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endParaRPr lang="zh-CN" altLang="en-US" sz="1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 根据各国谈判工作者总结的实践经验，通常谈判者的年龄在</a:t>
            </a:r>
            <a:r>
              <a:rPr lang="en-US" altLang="zh-CN" sz="24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30</a:t>
            </a:r>
            <a:r>
              <a:rPr lang="zh-CN" altLang="en-US" sz="24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岁～</a:t>
            </a:r>
            <a:r>
              <a:rPr lang="en-US" altLang="zh-CN" sz="24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55</a:t>
            </a:r>
            <a:r>
              <a:rPr lang="zh-CN" altLang="en-US" sz="24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之间较为合适。</a:t>
            </a:r>
            <a:endParaRPr lang="zh-CN" altLang="en-US" sz="2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51E9FCD-AD6F-422B-9564-D77B20A9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707A90B-293E-4379-8B5A-DBB80FAF075F}"/>
              </a:ext>
            </a:extLst>
          </p:cNvPr>
          <p:cNvSpPr/>
          <p:nvPr/>
        </p:nvSpPr>
        <p:spPr>
          <a:xfrm>
            <a:off x="10643697" y="79762"/>
            <a:ext cx="1462578" cy="28942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5A64426-E94A-4E52-AC0A-6F70626EB242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301FD3-BADF-457D-9FC8-466BB0FC8939}"/>
              </a:ext>
            </a:extLst>
          </p:cNvPr>
          <p:cNvSpPr txBox="1"/>
          <p:nvPr/>
        </p:nvSpPr>
        <p:spPr>
          <a:xfrm>
            <a:off x="1918329" y="86606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国际商务谈判人员的个体素质</a:t>
            </a:r>
          </a:p>
        </p:txBody>
      </p:sp>
      <p:sp>
        <p:nvSpPr>
          <p:cNvPr id="26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国际商务谈判人员的个体素质</a:t>
            </a:r>
          </a:p>
        </p:txBody>
      </p:sp>
      <p:sp>
        <p:nvSpPr>
          <p:cNvPr id="27" name="五边形 29">
            <a:extLst>
              <a:ext uri="{FF2B5EF4-FFF2-40B4-BE49-F238E27FC236}">
                <a16:creationId xmlns:a16="http://schemas.microsoft.com/office/drawing/2014/main" id="{1E1AC58E-E661-474D-8659-656244E2793C}"/>
              </a:ext>
            </a:extLst>
          </p:cNvPr>
          <p:cNvSpPr/>
          <p:nvPr/>
        </p:nvSpPr>
        <p:spPr>
          <a:xfrm flipH="1">
            <a:off x="6831605" y="2368624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选择题</a:t>
            </a:r>
          </a:p>
        </p:txBody>
      </p:sp>
    </p:spTree>
    <p:extLst>
      <p:ext uri="{BB962C8B-B14F-4D97-AF65-F5344CB8AC3E}">
        <p14:creationId xmlns:p14="http://schemas.microsoft.com/office/powerpoint/2010/main" val="4013136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057502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45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06127" y="1652778"/>
            <a:ext cx="1252228" cy="2269830"/>
            <a:chOff x="1712754" y="1522897"/>
            <a:chExt cx="655385" cy="930086"/>
          </a:xfrm>
        </p:grpSpPr>
        <p:grpSp>
          <p:nvGrpSpPr>
            <p:cNvPr id="47" name="组合 46"/>
            <p:cNvGrpSpPr/>
            <p:nvPr/>
          </p:nvGrpSpPr>
          <p:grpSpPr>
            <a:xfrm>
              <a:off x="1712754" y="1522897"/>
              <a:ext cx="655383" cy="930086"/>
              <a:chOff x="3655073" y="2264545"/>
              <a:chExt cx="1075643" cy="1264390"/>
            </a:xfrm>
          </p:grpSpPr>
          <p:grpSp>
            <p:nvGrpSpPr>
              <p:cNvPr id="48" name="组合 30"/>
              <p:cNvGrpSpPr>
                <a:grpSpLocks/>
              </p:cNvGrpSpPr>
              <p:nvPr/>
            </p:nvGrpSpPr>
            <p:grpSpPr bwMode="auto">
              <a:xfrm rot="16200000">
                <a:off x="4067537" y="2427820"/>
                <a:ext cx="826454" cy="499904"/>
                <a:chOff x="7" y="504055"/>
                <a:chExt cx="6032667" cy="648073"/>
              </a:xfrm>
            </p:grpSpPr>
            <p:sp>
              <p:nvSpPr>
                <p:cNvPr id="52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7" y="504055"/>
                  <a:ext cx="6032667" cy="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cxnSp>
              <p:nvCxnSpPr>
                <p:cNvPr id="54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9" name="直接连接符 48"/>
              <p:cNvCxnSpPr>
                <a:stCxn id="52" idx="0"/>
              </p:cNvCxnSpPr>
              <p:nvPr/>
            </p:nvCxnSpPr>
            <p:spPr>
              <a:xfrm flipH="1">
                <a:off x="4230810" y="3091001"/>
                <a:ext cx="2" cy="437934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flipH="1" flipV="1">
                <a:off x="3655073" y="2481738"/>
                <a:ext cx="563797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35"/>
              <p:cNvCxnSpPr>
                <a:cxnSpLocks noChangeShapeType="1"/>
              </p:cNvCxnSpPr>
              <p:nvPr/>
            </p:nvCxnSpPr>
            <p:spPr bwMode="auto">
              <a:xfrm rot="16200000">
                <a:off x="4480765" y="3278983"/>
                <a:ext cx="0" cy="499903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68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2215845" y="1841452"/>
              <a:ext cx="0" cy="304588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2" name="圆角矩形 71"/>
          <p:cNvSpPr/>
          <p:nvPr/>
        </p:nvSpPr>
        <p:spPr>
          <a:xfrm>
            <a:off x="3046640" y="1399713"/>
            <a:ext cx="4282007" cy="591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一、商务谈判人员的个体素质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3046640" y="2533840"/>
            <a:ext cx="4282007" cy="5854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二、商务谈判人员的</a:t>
            </a:r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群体构成</a:t>
            </a:r>
          </a:p>
        </p:txBody>
      </p:sp>
      <p:sp>
        <p:nvSpPr>
          <p:cNvPr id="74" name="圆角矩形 73"/>
          <p:cNvSpPr/>
          <p:nvPr/>
        </p:nvSpPr>
        <p:spPr>
          <a:xfrm>
            <a:off x="3068979" y="3580773"/>
            <a:ext cx="4259668" cy="595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三、商务谈判人员的管理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8225112" y="2185307"/>
            <a:ext cx="33437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8220917" y="2859524"/>
            <a:ext cx="33437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8318080" y="2303656"/>
            <a:ext cx="2492990" cy="522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谈判班子的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组织结构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8220917" y="3437218"/>
            <a:ext cx="33437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8340443" y="2957535"/>
            <a:ext cx="2492990" cy="522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谈判人员的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分工配合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380750" y="2107899"/>
            <a:ext cx="653463" cy="1242035"/>
            <a:chOff x="6901689" y="2129188"/>
            <a:chExt cx="1018709" cy="957933"/>
          </a:xfrm>
        </p:grpSpPr>
        <p:grpSp>
          <p:nvGrpSpPr>
            <p:cNvPr id="34" name="组合 33"/>
            <p:cNvGrpSpPr/>
            <p:nvPr/>
          </p:nvGrpSpPr>
          <p:grpSpPr>
            <a:xfrm>
              <a:off x="6901689" y="2129188"/>
              <a:ext cx="1018708" cy="957933"/>
              <a:chOff x="1731409" y="1522901"/>
              <a:chExt cx="648108" cy="506831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1731409" y="1522901"/>
                <a:ext cx="636726" cy="506831"/>
                <a:chOff x="3685693" y="2264546"/>
                <a:chExt cx="1045023" cy="689002"/>
              </a:xfrm>
            </p:grpSpPr>
            <p:grpSp>
              <p:nvGrpSpPr>
                <p:cNvPr id="45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4136263" y="2359095"/>
                  <a:ext cx="689002" cy="499904"/>
                  <a:chOff x="1003327" y="504055"/>
                  <a:chExt cx="5029347" cy="648073"/>
                </a:xfrm>
              </p:grpSpPr>
              <p:sp>
                <p:nvSpPr>
                  <p:cNvPr id="59" name="直接连接符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03327" y="504055"/>
                    <a:ext cx="5029347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000"/>
                  </a:p>
                </p:txBody>
              </p:sp>
              <p:cxnSp>
                <p:nvCxnSpPr>
                  <p:cNvPr id="69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030758" y="504056"/>
                    <a:ext cx="1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3685693" y="2626689"/>
                  <a:ext cx="563797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2227223" y="1636995"/>
                <a:ext cx="0" cy="304588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70" name="直接箭头连接符 33"/>
            <p:cNvCxnSpPr>
              <a:cxnSpLocks noChangeShapeType="1"/>
            </p:cNvCxnSpPr>
            <p:nvPr/>
          </p:nvCxnSpPr>
          <p:spPr bwMode="auto">
            <a:xfrm>
              <a:off x="7412958" y="3087117"/>
              <a:ext cx="507440" cy="0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6" name="矩形 35"/>
          <p:cNvSpPr/>
          <p:nvPr/>
        </p:nvSpPr>
        <p:spPr>
          <a:xfrm>
            <a:off x="8290685" y="1684930"/>
            <a:ext cx="2492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谈判组织的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构成原则</a:t>
            </a: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31226E4A-B8F8-462A-B33C-3CFC03A0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E0769C6A-2E41-4041-B392-4902B7FF79C3}"/>
              </a:ext>
            </a:extLst>
          </p:cNvPr>
          <p:cNvSpPr/>
          <p:nvPr/>
        </p:nvSpPr>
        <p:spPr>
          <a:xfrm>
            <a:off x="10634172" y="360318"/>
            <a:ext cx="1462578" cy="28942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4B06F0E-BBDC-42CF-85A6-907F45B789A8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D2FB9B5-34C9-407D-AA17-ACBADE8A2704}"/>
              </a:ext>
            </a:extLst>
          </p:cNvPr>
          <p:cNvSpPr txBox="1"/>
          <p:nvPr/>
        </p:nvSpPr>
        <p:spPr>
          <a:xfrm>
            <a:off x="1918329" y="86606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国际商务谈判人员的群体构成</a:t>
            </a:r>
          </a:p>
        </p:txBody>
      </p:sp>
      <p:sp>
        <p:nvSpPr>
          <p:cNvPr id="55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国际商务谈判人员的个体素质</a:t>
            </a:r>
          </a:p>
        </p:txBody>
      </p:sp>
    </p:spTree>
    <p:extLst>
      <p:ext uri="{BB962C8B-B14F-4D97-AF65-F5344CB8AC3E}">
        <p14:creationId xmlns:p14="http://schemas.microsoft.com/office/powerpoint/2010/main" val="148291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623560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46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2497540" y="2105908"/>
            <a:ext cx="9589685" cy="3886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（一）谈判组织的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构成原则</a:t>
            </a:r>
          </a:p>
          <a:p>
            <a:pPr indent="0">
              <a:lnSpc>
                <a:spcPct val="160000"/>
              </a:lnSpc>
            </a:pPr>
            <a:endParaRPr lang="zh-CN" altLang="en-US" sz="1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根据谈判对象确定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组织规模</a:t>
            </a:r>
            <a:endParaRPr lang="en-US" altLang="zh-CN" sz="2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国内外商务谈判的经验证实，一个谈判小组最佳的人员数量为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3-4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人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。</a:t>
            </a:r>
          </a:p>
          <a:p>
            <a:pPr indent="0">
              <a:lnSpc>
                <a:spcPct val="16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．谈判人员赋予法人或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法人代表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资格</a:t>
            </a:r>
          </a:p>
          <a:p>
            <a:pPr indent="0">
              <a:lnSpc>
                <a:spcPct val="16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．谈判人员应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层次分明、分工明确</a:t>
            </a:r>
          </a:p>
          <a:p>
            <a:pPr indent="0">
              <a:lnSpc>
                <a:spcPct val="16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．组成谈判队伍时要贯彻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节约原则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03302D5-5EC1-4B91-A4DA-4B5F544D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C324CC4-5DA0-4D7A-A800-B380BB5632C3}"/>
              </a:ext>
            </a:extLst>
          </p:cNvPr>
          <p:cNvSpPr/>
          <p:nvPr/>
        </p:nvSpPr>
        <p:spPr>
          <a:xfrm>
            <a:off x="10624647" y="359940"/>
            <a:ext cx="1462578" cy="28942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458F3D-AE28-425A-88C1-7797089BE137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B42A3D3-5AD0-4234-8B22-602B5BBACFE4}"/>
              </a:ext>
            </a:extLst>
          </p:cNvPr>
          <p:cNvSpPr txBox="1"/>
          <p:nvPr/>
        </p:nvSpPr>
        <p:spPr>
          <a:xfrm>
            <a:off x="1918329" y="86606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国际商务谈判人员的群体构成</a:t>
            </a:r>
          </a:p>
        </p:txBody>
      </p:sp>
      <p:sp>
        <p:nvSpPr>
          <p:cNvPr id="26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国际商务谈判人员的群体构成</a:t>
            </a:r>
          </a:p>
        </p:txBody>
      </p:sp>
      <p:sp>
        <p:nvSpPr>
          <p:cNvPr id="27" name="五边形 29">
            <a:extLst>
              <a:ext uri="{FF2B5EF4-FFF2-40B4-BE49-F238E27FC236}">
                <a16:creationId xmlns:a16="http://schemas.microsoft.com/office/drawing/2014/main" id="{3B069D99-3702-4157-8C21-D7959C0B153C}"/>
              </a:ext>
            </a:extLst>
          </p:cNvPr>
          <p:cNvSpPr/>
          <p:nvPr/>
        </p:nvSpPr>
        <p:spPr>
          <a:xfrm flipH="1">
            <a:off x="10784439" y="4244396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选择题</a:t>
            </a:r>
          </a:p>
        </p:txBody>
      </p:sp>
    </p:spTree>
    <p:extLst>
      <p:ext uri="{BB962C8B-B14F-4D97-AF65-F5344CB8AC3E}">
        <p14:creationId xmlns:p14="http://schemas.microsoft.com/office/powerpoint/2010/main" val="1190805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10033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47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2871826" y="2105908"/>
            <a:ext cx="389204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（二）谈判班子的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组织结构</a:t>
            </a:r>
          </a:p>
        </p:txBody>
      </p:sp>
      <p:sp>
        <p:nvSpPr>
          <p:cNvPr id="6" name="矩形 5"/>
          <p:cNvSpPr/>
          <p:nvPr/>
        </p:nvSpPr>
        <p:spPr>
          <a:xfrm>
            <a:off x="3768958" y="2638570"/>
            <a:ext cx="3180099" cy="4133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．商务人员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．技术人员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．法律人员        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．财务人员        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．谈判领导人员</a:t>
            </a:r>
          </a:p>
          <a:p>
            <a:pPr indent="0">
              <a:lnSpc>
                <a:spcPct val="16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．翻译人员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．记录人员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BE21B81-96F2-40AE-94B0-7B358504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33CE5D0-1EB7-404D-BB1B-6F0EBF9BBF48}"/>
              </a:ext>
            </a:extLst>
          </p:cNvPr>
          <p:cNvSpPr/>
          <p:nvPr/>
        </p:nvSpPr>
        <p:spPr>
          <a:xfrm>
            <a:off x="10624647" y="359940"/>
            <a:ext cx="1462578" cy="28942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37B323-9B3D-40FF-8D50-02FC7CDBA61F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1B8E3C-C119-4BD5-A408-2BF1EC8914E2}"/>
              </a:ext>
            </a:extLst>
          </p:cNvPr>
          <p:cNvSpPr txBox="1"/>
          <p:nvPr/>
        </p:nvSpPr>
        <p:spPr>
          <a:xfrm>
            <a:off x="1918329" y="86606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国际商务谈判人员的群体构成</a:t>
            </a:r>
          </a:p>
        </p:txBody>
      </p:sp>
      <p:sp>
        <p:nvSpPr>
          <p:cNvPr id="27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国际商务谈判人员的群体构成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B474993-EF13-4571-BE8F-47A963B952E7}"/>
              </a:ext>
            </a:extLst>
          </p:cNvPr>
          <p:cNvSpPr/>
          <p:nvPr/>
        </p:nvSpPr>
        <p:spPr>
          <a:xfrm>
            <a:off x="7846189" y="3383586"/>
            <a:ext cx="3180099" cy="1790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助记：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   商机发财领饭路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（商技法财领翻录）</a:t>
            </a:r>
          </a:p>
        </p:txBody>
      </p:sp>
      <p:sp>
        <p:nvSpPr>
          <p:cNvPr id="29" name="五边形 29">
            <a:extLst>
              <a:ext uri="{FF2B5EF4-FFF2-40B4-BE49-F238E27FC236}">
                <a16:creationId xmlns:a16="http://schemas.microsoft.com/office/drawing/2014/main" id="{9BFE6BFD-2767-41C9-8807-B2CFE4633B03}"/>
              </a:ext>
            </a:extLst>
          </p:cNvPr>
          <p:cNvSpPr/>
          <p:nvPr/>
        </p:nvSpPr>
        <p:spPr>
          <a:xfrm flipH="1">
            <a:off x="7027420" y="2340120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选择题</a:t>
            </a:r>
          </a:p>
        </p:txBody>
      </p:sp>
      <p:sp>
        <p:nvSpPr>
          <p:cNvPr id="30" name="五边形 29">
            <a:extLst>
              <a:ext uri="{FF2B5EF4-FFF2-40B4-BE49-F238E27FC236}">
                <a16:creationId xmlns:a16="http://schemas.microsoft.com/office/drawing/2014/main" id="{56459ED7-BCE1-4B6D-806A-217984D507E9}"/>
              </a:ext>
            </a:extLst>
          </p:cNvPr>
          <p:cNvSpPr/>
          <p:nvPr/>
        </p:nvSpPr>
        <p:spPr>
          <a:xfrm flipH="1">
            <a:off x="8293245" y="2330336"/>
            <a:ext cx="1142993" cy="29845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</p:spTree>
    <p:extLst>
      <p:ext uri="{BB962C8B-B14F-4D97-AF65-F5344CB8AC3E}">
        <p14:creationId xmlns:p14="http://schemas.microsoft.com/office/powerpoint/2010/main" val="3771688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54187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48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2871826" y="2105908"/>
            <a:ext cx="389204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（三）谈判人员的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分工配合</a:t>
            </a:r>
          </a:p>
        </p:txBody>
      </p:sp>
      <p:sp>
        <p:nvSpPr>
          <p:cNvPr id="6" name="矩形 5"/>
          <p:cNvSpPr/>
          <p:nvPr/>
        </p:nvSpPr>
        <p:spPr>
          <a:xfrm>
            <a:off x="2265830" y="2801534"/>
            <a:ext cx="98213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600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．谈判人员的分工（三个层次）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）谈判小组的领导人或首席代表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第一层次的人员。即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主谈人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。</a:t>
            </a:r>
          </a:p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）懂行的专家和专业人员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第二层次的人员。如：技术、翻译、财经、法律人员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）谈判必需的工作人员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第三层次的人员。如速记或打字员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谈判人员的配合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概念：指谈判中成员之间的语言及动作的互相协调、互相呼应。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DC27C80-00EF-4999-8A0E-FECA7F0B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01072CA-3954-4FDB-93E0-CAB0D1131684}"/>
              </a:ext>
            </a:extLst>
          </p:cNvPr>
          <p:cNvSpPr/>
          <p:nvPr/>
        </p:nvSpPr>
        <p:spPr>
          <a:xfrm>
            <a:off x="10624647" y="359940"/>
            <a:ext cx="1462578" cy="28942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5103316-E28D-4CAE-B86E-BF79F4712EAB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8C6B81-DDED-4CEB-8EAF-971F94EAE21F}"/>
              </a:ext>
            </a:extLst>
          </p:cNvPr>
          <p:cNvSpPr txBox="1"/>
          <p:nvPr/>
        </p:nvSpPr>
        <p:spPr>
          <a:xfrm>
            <a:off x="1918329" y="86606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国际商务谈判人员的群体构成</a:t>
            </a:r>
          </a:p>
        </p:txBody>
      </p:sp>
      <p:sp>
        <p:nvSpPr>
          <p:cNvPr id="27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国际商务谈判人员的群体构成</a:t>
            </a:r>
          </a:p>
        </p:txBody>
      </p:sp>
      <p:sp>
        <p:nvSpPr>
          <p:cNvPr id="28" name="五边形 29">
            <a:extLst>
              <a:ext uri="{FF2B5EF4-FFF2-40B4-BE49-F238E27FC236}">
                <a16:creationId xmlns:a16="http://schemas.microsoft.com/office/drawing/2014/main" id="{8948AC57-679B-45A6-9E85-D5B1CF57196C}"/>
              </a:ext>
            </a:extLst>
          </p:cNvPr>
          <p:cNvSpPr/>
          <p:nvPr/>
        </p:nvSpPr>
        <p:spPr>
          <a:xfrm flipH="1">
            <a:off x="7027420" y="2340120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选择题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4EBC587-5CAE-4C57-89C7-9EAFD6EC0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1563230"/>
              </p:ext>
            </p:extLst>
          </p:nvPr>
        </p:nvGraphicFramePr>
        <p:xfrm>
          <a:off x="7929567" y="1532831"/>
          <a:ext cx="4157658" cy="1730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3766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商务谈判人员的最佳年龄一般在（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45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岁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55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岁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C:30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55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岁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D:40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60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岁</a:t>
            </a:r>
          </a:p>
        </p:txBody>
      </p:sp>
    </p:spTree>
    <p:extLst>
      <p:ext uri="{BB962C8B-B14F-4D97-AF65-F5344CB8AC3E}">
        <p14:creationId xmlns:p14="http://schemas.microsoft.com/office/powerpoint/2010/main" val="284085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839788" y="917258"/>
            <a:ext cx="10512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965200" y="-33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高效应试学习法</a:t>
            </a:r>
            <a:r>
              <a:rPr 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提升你的考场实战应试能力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——王明航</a:t>
            </a:r>
          </a:p>
        </p:txBody>
      </p:sp>
      <p:pic>
        <p:nvPicPr>
          <p:cNvPr id="2" name="图片 1" descr="备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330" y="1052195"/>
            <a:ext cx="5791621" cy="3240000"/>
          </a:xfrm>
          <a:prstGeom prst="rect">
            <a:avLst/>
          </a:prstGeom>
        </p:spPr>
      </p:pic>
      <p:pic>
        <p:nvPicPr>
          <p:cNvPr id="3" name="图片 2" descr="王明航海报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934720"/>
            <a:ext cx="3302000" cy="5873115"/>
          </a:xfrm>
          <a:prstGeom prst="rect">
            <a:avLst/>
          </a:prstGeom>
        </p:spPr>
      </p:pic>
      <p:sp>
        <p:nvSpPr>
          <p:cNvPr id="4" name="左箭头 3"/>
          <p:cNvSpPr/>
          <p:nvPr/>
        </p:nvSpPr>
        <p:spPr>
          <a:xfrm>
            <a:off x="3601085" y="6204585"/>
            <a:ext cx="2280920" cy="30670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68871C-4BB9-48AD-BD6F-F6499FAA7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28" y="4387657"/>
            <a:ext cx="2470343" cy="247034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商务谈判人员的最佳年龄一般在（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45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岁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55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岁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C:30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55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岁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D:40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60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岁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4949642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00058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以下人员属于第二层次谈判队伍的有 （ 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首席代表 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技术人员 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管理人员 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翻译 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速记员</a:t>
            </a:r>
          </a:p>
        </p:txBody>
      </p:sp>
    </p:spTree>
    <p:extLst>
      <p:ext uri="{BB962C8B-B14F-4D97-AF65-F5344CB8AC3E}">
        <p14:creationId xmlns:p14="http://schemas.microsoft.com/office/powerpoint/2010/main" val="856371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以下人员属于第二层次谈判队伍的有 （ 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首席代表 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技术人员 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管理人员 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翻译 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速记员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4949642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BCD</a:t>
            </a:r>
          </a:p>
        </p:txBody>
      </p:sp>
    </p:spTree>
    <p:extLst>
      <p:ext uri="{BB962C8B-B14F-4D97-AF65-F5344CB8AC3E}">
        <p14:creationId xmlns:p14="http://schemas.microsoft.com/office/powerpoint/2010/main" val="1253611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3.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在商务谈判中，不属于主谈人的职责是（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掌握谈判进程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监督谈判程序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汇报谈判工作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阐明参加谈判的意愿和条件</a:t>
            </a:r>
          </a:p>
        </p:txBody>
      </p:sp>
    </p:spTree>
    <p:extLst>
      <p:ext uri="{BB962C8B-B14F-4D97-AF65-F5344CB8AC3E}">
        <p14:creationId xmlns:p14="http://schemas.microsoft.com/office/powerpoint/2010/main" val="2887831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3.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在商务谈判中，不属于主谈人的职责是（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掌握谈判进程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监督谈判程序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汇报谈判工作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阐明参加谈判的意愿和条件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4949642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25568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692989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55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06127" y="1633728"/>
            <a:ext cx="1252228" cy="2269830"/>
            <a:chOff x="1712754" y="1522897"/>
            <a:chExt cx="655385" cy="930086"/>
          </a:xfrm>
        </p:grpSpPr>
        <p:grpSp>
          <p:nvGrpSpPr>
            <p:cNvPr id="47" name="组合 46"/>
            <p:cNvGrpSpPr/>
            <p:nvPr/>
          </p:nvGrpSpPr>
          <p:grpSpPr>
            <a:xfrm>
              <a:off x="1712754" y="1522897"/>
              <a:ext cx="655383" cy="930086"/>
              <a:chOff x="3655073" y="2264545"/>
              <a:chExt cx="1075643" cy="1264390"/>
            </a:xfrm>
          </p:grpSpPr>
          <p:grpSp>
            <p:nvGrpSpPr>
              <p:cNvPr id="48" name="组合 30"/>
              <p:cNvGrpSpPr>
                <a:grpSpLocks/>
              </p:cNvGrpSpPr>
              <p:nvPr/>
            </p:nvGrpSpPr>
            <p:grpSpPr bwMode="auto">
              <a:xfrm rot="16200000">
                <a:off x="4067537" y="2427820"/>
                <a:ext cx="826454" cy="499904"/>
                <a:chOff x="7" y="504055"/>
                <a:chExt cx="6032667" cy="648073"/>
              </a:xfrm>
            </p:grpSpPr>
            <p:sp>
              <p:nvSpPr>
                <p:cNvPr id="52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7" y="504055"/>
                  <a:ext cx="6032667" cy="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cxnSp>
              <p:nvCxnSpPr>
                <p:cNvPr id="54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9" name="直接连接符 48"/>
              <p:cNvCxnSpPr>
                <a:stCxn id="52" idx="0"/>
              </p:cNvCxnSpPr>
              <p:nvPr/>
            </p:nvCxnSpPr>
            <p:spPr>
              <a:xfrm flipH="1">
                <a:off x="4230810" y="3091001"/>
                <a:ext cx="2" cy="437934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flipH="1" flipV="1">
                <a:off x="3655073" y="2481738"/>
                <a:ext cx="563797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35"/>
              <p:cNvCxnSpPr>
                <a:cxnSpLocks noChangeShapeType="1"/>
              </p:cNvCxnSpPr>
              <p:nvPr/>
            </p:nvCxnSpPr>
            <p:spPr bwMode="auto">
              <a:xfrm rot="16200000">
                <a:off x="4480765" y="3278983"/>
                <a:ext cx="0" cy="499903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68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2215845" y="1841452"/>
              <a:ext cx="0" cy="304588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2" name="圆角矩形 71"/>
          <p:cNvSpPr/>
          <p:nvPr/>
        </p:nvSpPr>
        <p:spPr>
          <a:xfrm>
            <a:off x="3046640" y="1371138"/>
            <a:ext cx="4282007" cy="591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一、商务谈判人员的个体素质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3046640" y="2505265"/>
            <a:ext cx="4282007" cy="5854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二、商务谈判人员的群体构成</a:t>
            </a:r>
          </a:p>
        </p:txBody>
      </p:sp>
      <p:sp>
        <p:nvSpPr>
          <p:cNvPr id="74" name="圆角矩形 73"/>
          <p:cNvSpPr/>
          <p:nvPr/>
        </p:nvSpPr>
        <p:spPr>
          <a:xfrm>
            <a:off x="3068979" y="3552198"/>
            <a:ext cx="4259668" cy="595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三、商务谈判人员的</a:t>
            </a:r>
            <a:r>
              <a:rPr lang="zh-CN" altLang="en-US" sz="24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管理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2489956-761F-4A32-8C5C-0DA620A9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4E17702C-C1BA-46ED-9475-F9E3784AB96A}"/>
              </a:ext>
            </a:extLst>
          </p:cNvPr>
          <p:cNvSpPr/>
          <p:nvPr/>
        </p:nvSpPr>
        <p:spPr>
          <a:xfrm>
            <a:off x="10596072" y="628650"/>
            <a:ext cx="1300653" cy="2826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7BEDB0C-942B-412B-9998-780DB6D870DD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712CE6D-7F1F-4970-9055-BCA3B2BD4169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商务谈判人员的管理</a:t>
            </a:r>
          </a:p>
        </p:txBody>
      </p:sp>
      <p:sp>
        <p:nvSpPr>
          <p:cNvPr id="3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3.1.3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商务谈判人员的管理</a:t>
            </a:r>
          </a:p>
        </p:txBody>
      </p:sp>
    </p:spTree>
    <p:extLst>
      <p:ext uri="{BB962C8B-B14F-4D97-AF65-F5344CB8AC3E}">
        <p14:creationId xmlns:p14="http://schemas.microsoft.com/office/powerpoint/2010/main" val="2673708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69356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56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cxnSp>
        <p:nvCxnSpPr>
          <p:cNvPr id="34" name="曲线连接符 33"/>
          <p:cNvCxnSpPr/>
          <p:nvPr/>
        </p:nvCxnSpPr>
        <p:spPr>
          <a:xfrm rot="5400000" flipH="1" flipV="1">
            <a:off x="3497471" y="2205325"/>
            <a:ext cx="1086159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4612654" y="1917744"/>
            <a:ext cx="1776767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人事管理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612654" y="4547209"/>
            <a:ext cx="1708660" cy="4327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组织管理</a:t>
            </a:r>
          </a:p>
        </p:txBody>
      </p:sp>
      <p:cxnSp>
        <p:nvCxnSpPr>
          <p:cNvPr id="37" name="曲线连接符 36"/>
          <p:cNvCxnSpPr/>
          <p:nvPr/>
        </p:nvCxnSpPr>
        <p:spPr>
          <a:xfrm rot="16200000" flipH="1">
            <a:off x="3551258" y="3749045"/>
            <a:ext cx="978585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1759787" y="3249283"/>
            <a:ext cx="3968660" cy="5707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商务谈判人员的管理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217446D-496C-45EE-AB63-B6C719AFA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C319CF6-45C0-4069-BBC6-4D93CDC28806}"/>
              </a:ext>
            </a:extLst>
          </p:cNvPr>
          <p:cNvSpPr/>
          <p:nvPr/>
        </p:nvSpPr>
        <p:spPr>
          <a:xfrm>
            <a:off x="10596072" y="628650"/>
            <a:ext cx="1300653" cy="2826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2BCF6C0-068A-43D3-BE0D-53C9E35D5D4D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103F92-F06C-44D0-ACCF-F1DF8E5543AE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商务谈判人员的管理</a:t>
            </a:r>
          </a:p>
        </p:txBody>
      </p:sp>
      <p:sp>
        <p:nvSpPr>
          <p:cNvPr id="2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3.1.3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商务谈判人员的管理</a:t>
            </a:r>
          </a:p>
        </p:txBody>
      </p:sp>
    </p:spTree>
    <p:extLst>
      <p:ext uri="{BB962C8B-B14F-4D97-AF65-F5344CB8AC3E}">
        <p14:creationId xmlns:p14="http://schemas.microsoft.com/office/powerpoint/2010/main" val="4159682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69356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57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cxnSp>
        <p:nvCxnSpPr>
          <p:cNvPr id="34" name="曲线连接符 33"/>
          <p:cNvCxnSpPr/>
          <p:nvPr/>
        </p:nvCxnSpPr>
        <p:spPr>
          <a:xfrm rot="5400000" flipH="1" flipV="1">
            <a:off x="3497471" y="2205325"/>
            <a:ext cx="1086159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4612654" y="1917744"/>
            <a:ext cx="1776767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人事管理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612654" y="4547209"/>
            <a:ext cx="1708660" cy="4327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组织管理</a:t>
            </a:r>
          </a:p>
        </p:txBody>
      </p:sp>
      <p:cxnSp>
        <p:nvCxnSpPr>
          <p:cNvPr id="37" name="曲线连接符 36"/>
          <p:cNvCxnSpPr/>
          <p:nvPr/>
        </p:nvCxnSpPr>
        <p:spPr>
          <a:xfrm rot="16200000" flipH="1">
            <a:off x="3551258" y="3749045"/>
            <a:ext cx="978585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1759787" y="3249283"/>
            <a:ext cx="3968660" cy="5707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商务谈判人员的管理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389420" y="1750357"/>
            <a:ext cx="831055" cy="809381"/>
            <a:chOff x="6145309" y="1826242"/>
            <a:chExt cx="653641" cy="809381"/>
          </a:xfrm>
        </p:grpSpPr>
        <p:cxnSp>
          <p:nvCxnSpPr>
            <p:cNvPr id="25" name="直接连接符 24"/>
            <p:cNvCxnSpPr>
              <a:stCxn id="30" idx="0"/>
            </p:cNvCxnSpPr>
            <p:nvPr/>
          </p:nvCxnSpPr>
          <p:spPr>
            <a:xfrm flipH="1">
              <a:off x="6481479" y="2355286"/>
              <a:ext cx="3" cy="28033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 flipV="1">
              <a:off x="6145309" y="2214092"/>
              <a:ext cx="336173" cy="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6481482" y="1826242"/>
              <a:ext cx="317468" cy="809381"/>
              <a:chOff x="6843328" y="1826242"/>
              <a:chExt cx="581970" cy="809381"/>
            </a:xfrm>
          </p:grpSpPr>
          <p:grpSp>
            <p:nvGrpSpPr>
              <p:cNvPr id="28" name="组合 30"/>
              <p:cNvGrpSpPr>
                <a:grpSpLocks/>
              </p:cNvGrpSpPr>
              <p:nvPr/>
            </p:nvGrpSpPr>
            <p:grpSpPr bwMode="auto">
              <a:xfrm rot="16200000">
                <a:off x="6869791" y="1799779"/>
                <a:ext cx="529043" cy="581970"/>
                <a:chOff x="1" y="504055"/>
                <a:chExt cx="6032667" cy="648073"/>
              </a:xfrm>
            </p:grpSpPr>
            <p:sp>
              <p:nvSpPr>
                <p:cNvPr id="30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1" y="504055"/>
                  <a:ext cx="6032667" cy="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</a:pPr>
                  <a:endParaRPr lang="zh-CN" altLang="en-US" sz="2000"/>
                </a:p>
              </p:txBody>
            </p:sp>
            <p:cxnSp>
              <p:nvCxnSpPr>
                <p:cNvPr id="31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9" name="直接箭头连接符 35"/>
              <p:cNvCxnSpPr>
                <a:cxnSpLocks noChangeShapeType="1"/>
              </p:cNvCxnSpPr>
              <p:nvPr/>
            </p:nvCxnSpPr>
            <p:spPr bwMode="auto">
              <a:xfrm rot="16200000">
                <a:off x="7134313" y="2344638"/>
                <a:ext cx="0" cy="581969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3" name="文本框 32"/>
          <p:cNvSpPr txBox="1"/>
          <p:nvPr/>
        </p:nvSpPr>
        <p:spPr>
          <a:xfrm>
            <a:off x="7332267" y="1519525"/>
            <a:ext cx="93767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挑选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332267" y="2380945"/>
            <a:ext cx="93767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培训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A5A466E-9228-479B-8D63-C401DE33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6FD7781-7977-4653-BC2E-31E1A3705E11}"/>
              </a:ext>
            </a:extLst>
          </p:cNvPr>
          <p:cNvSpPr/>
          <p:nvPr/>
        </p:nvSpPr>
        <p:spPr>
          <a:xfrm>
            <a:off x="10596072" y="628650"/>
            <a:ext cx="1300653" cy="2826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6D47FCA-F5F8-47F0-AA0A-49C79403D874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1748211-CB5C-41B5-A653-0323D18CCBBA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商务谈判人员的管理</a:t>
            </a:r>
          </a:p>
        </p:txBody>
      </p:sp>
      <p:sp>
        <p:nvSpPr>
          <p:cNvPr id="44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3.1.3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商务谈判人员的管理</a:t>
            </a:r>
          </a:p>
        </p:txBody>
      </p:sp>
    </p:spTree>
    <p:extLst>
      <p:ext uri="{BB962C8B-B14F-4D97-AF65-F5344CB8AC3E}">
        <p14:creationId xmlns:p14="http://schemas.microsoft.com/office/powerpoint/2010/main" val="1892945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69356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58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cxnSp>
        <p:nvCxnSpPr>
          <p:cNvPr id="34" name="曲线连接符 33"/>
          <p:cNvCxnSpPr/>
          <p:nvPr/>
        </p:nvCxnSpPr>
        <p:spPr>
          <a:xfrm rot="5400000" flipH="1" flipV="1">
            <a:off x="3497471" y="2205325"/>
            <a:ext cx="1086159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4612654" y="1917744"/>
            <a:ext cx="1776767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人事管理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612654" y="4547209"/>
            <a:ext cx="1708660" cy="4327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组织管理</a:t>
            </a:r>
          </a:p>
        </p:txBody>
      </p:sp>
      <p:cxnSp>
        <p:nvCxnSpPr>
          <p:cNvPr id="37" name="曲线连接符 36"/>
          <p:cNvCxnSpPr/>
          <p:nvPr/>
        </p:nvCxnSpPr>
        <p:spPr>
          <a:xfrm rot="16200000" flipH="1">
            <a:off x="3551258" y="3749045"/>
            <a:ext cx="978585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1759787" y="3249283"/>
            <a:ext cx="3968660" cy="5707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商务谈判人员的管理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389420" y="1750357"/>
            <a:ext cx="831055" cy="809381"/>
            <a:chOff x="6145309" y="1826242"/>
            <a:chExt cx="653641" cy="809381"/>
          </a:xfrm>
        </p:grpSpPr>
        <p:cxnSp>
          <p:nvCxnSpPr>
            <p:cNvPr id="25" name="直接连接符 24"/>
            <p:cNvCxnSpPr>
              <a:stCxn id="30" idx="0"/>
            </p:cNvCxnSpPr>
            <p:nvPr/>
          </p:nvCxnSpPr>
          <p:spPr>
            <a:xfrm flipH="1">
              <a:off x="6481479" y="2355286"/>
              <a:ext cx="3" cy="28033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 flipV="1">
              <a:off x="6145309" y="2214092"/>
              <a:ext cx="336173" cy="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6481482" y="1826242"/>
              <a:ext cx="317468" cy="809381"/>
              <a:chOff x="6843328" y="1826242"/>
              <a:chExt cx="581970" cy="809381"/>
            </a:xfrm>
          </p:grpSpPr>
          <p:grpSp>
            <p:nvGrpSpPr>
              <p:cNvPr id="28" name="组合 30"/>
              <p:cNvGrpSpPr>
                <a:grpSpLocks/>
              </p:cNvGrpSpPr>
              <p:nvPr/>
            </p:nvGrpSpPr>
            <p:grpSpPr bwMode="auto">
              <a:xfrm rot="16200000">
                <a:off x="6869791" y="1799779"/>
                <a:ext cx="529043" cy="581970"/>
                <a:chOff x="1" y="504055"/>
                <a:chExt cx="6032667" cy="648073"/>
              </a:xfrm>
            </p:grpSpPr>
            <p:sp>
              <p:nvSpPr>
                <p:cNvPr id="30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1" y="504055"/>
                  <a:ext cx="6032667" cy="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</a:pPr>
                  <a:endParaRPr lang="zh-CN" altLang="en-US" sz="2000"/>
                </a:p>
              </p:txBody>
            </p:sp>
            <p:cxnSp>
              <p:nvCxnSpPr>
                <p:cNvPr id="31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9" name="直接箭头连接符 35"/>
              <p:cNvCxnSpPr>
                <a:cxnSpLocks noChangeShapeType="1"/>
              </p:cNvCxnSpPr>
              <p:nvPr/>
            </p:nvCxnSpPr>
            <p:spPr bwMode="auto">
              <a:xfrm rot="16200000">
                <a:off x="7134313" y="2344638"/>
                <a:ext cx="0" cy="581969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3" name="文本框 32"/>
          <p:cNvSpPr txBox="1"/>
          <p:nvPr/>
        </p:nvSpPr>
        <p:spPr>
          <a:xfrm>
            <a:off x="7332267" y="1519525"/>
            <a:ext cx="93767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挑选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332267" y="2380945"/>
            <a:ext cx="93767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培训</a:t>
            </a:r>
          </a:p>
        </p:txBody>
      </p:sp>
      <p:sp>
        <p:nvSpPr>
          <p:cNvPr id="40" name="左大括号 39"/>
          <p:cNvSpPr/>
          <p:nvPr/>
        </p:nvSpPr>
        <p:spPr>
          <a:xfrm>
            <a:off x="8381733" y="1987941"/>
            <a:ext cx="239636" cy="12613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621370" y="1844297"/>
            <a:ext cx="1848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社会培养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企业培养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自我培养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2365457-7C0B-4877-94A2-23FB2CAD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3CC0D150-3CE1-4C72-8C77-80F52102C49A}"/>
              </a:ext>
            </a:extLst>
          </p:cNvPr>
          <p:cNvSpPr/>
          <p:nvPr/>
        </p:nvSpPr>
        <p:spPr>
          <a:xfrm>
            <a:off x="10596072" y="628650"/>
            <a:ext cx="1300653" cy="2826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EF0F80-B73F-485B-866A-756491EEF93A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00DC687-90B8-4AA8-9E7D-455902E0E6BD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商务谈判人员的管理</a:t>
            </a:r>
          </a:p>
        </p:txBody>
      </p:sp>
      <p:sp>
        <p:nvSpPr>
          <p:cNvPr id="47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3.1.3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商务谈判人员的管理</a:t>
            </a:r>
          </a:p>
        </p:txBody>
      </p:sp>
      <p:sp>
        <p:nvSpPr>
          <p:cNvPr id="48" name="五边形 29">
            <a:extLst>
              <a:ext uri="{FF2B5EF4-FFF2-40B4-BE49-F238E27FC236}">
                <a16:creationId xmlns:a16="http://schemas.microsoft.com/office/drawing/2014/main" id="{F12F28E8-1854-4F19-9ED0-7E6A48B8A0B6}"/>
              </a:ext>
            </a:extLst>
          </p:cNvPr>
          <p:cNvSpPr/>
          <p:nvPr/>
        </p:nvSpPr>
        <p:spPr>
          <a:xfrm flipH="1">
            <a:off x="7203388" y="2994290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选择题</a:t>
            </a:r>
          </a:p>
        </p:txBody>
      </p:sp>
    </p:spTree>
    <p:extLst>
      <p:ext uri="{BB962C8B-B14F-4D97-AF65-F5344CB8AC3E}">
        <p14:creationId xmlns:p14="http://schemas.microsoft.com/office/powerpoint/2010/main" val="3990821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69356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59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cxnSp>
        <p:nvCxnSpPr>
          <p:cNvPr id="34" name="曲线连接符 33"/>
          <p:cNvCxnSpPr/>
          <p:nvPr/>
        </p:nvCxnSpPr>
        <p:spPr>
          <a:xfrm rot="5400000" flipH="1" flipV="1">
            <a:off x="3497471" y="2205325"/>
            <a:ext cx="1086159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4612654" y="1917744"/>
            <a:ext cx="1776767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人事管理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612654" y="4547209"/>
            <a:ext cx="1708660" cy="4327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组织管理</a:t>
            </a:r>
          </a:p>
        </p:txBody>
      </p:sp>
      <p:cxnSp>
        <p:nvCxnSpPr>
          <p:cNvPr id="37" name="曲线连接符 36"/>
          <p:cNvCxnSpPr/>
          <p:nvPr/>
        </p:nvCxnSpPr>
        <p:spPr>
          <a:xfrm rot="16200000" flipH="1">
            <a:off x="3551258" y="3749045"/>
            <a:ext cx="978585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1759787" y="3249283"/>
            <a:ext cx="3968660" cy="5707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商务谈判人员的管理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389420" y="1750357"/>
            <a:ext cx="831055" cy="809381"/>
            <a:chOff x="6145309" y="1826242"/>
            <a:chExt cx="653641" cy="809381"/>
          </a:xfrm>
        </p:grpSpPr>
        <p:cxnSp>
          <p:nvCxnSpPr>
            <p:cNvPr id="25" name="直接连接符 24"/>
            <p:cNvCxnSpPr>
              <a:stCxn id="30" idx="0"/>
            </p:cNvCxnSpPr>
            <p:nvPr/>
          </p:nvCxnSpPr>
          <p:spPr>
            <a:xfrm flipH="1">
              <a:off x="6481479" y="2355286"/>
              <a:ext cx="3" cy="28033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 flipV="1">
              <a:off x="6145309" y="2214092"/>
              <a:ext cx="336173" cy="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6481482" y="1826242"/>
              <a:ext cx="317468" cy="809381"/>
              <a:chOff x="6843328" y="1826242"/>
              <a:chExt cx="581970" cy="809381"/>
            </a:xfrm>
          </p:grpSpPr>
          <p:grpSp>
            <p:nvGrpSpPr>
              <p:cNvPr id="28" name="组合 30"/>
              <p:cNvGrpSpPr>
                <a:grpSpLocks/>
              </p:cNvGrpSpPr>
              <p:nvPr/>
            </p:nvGrpSpPr>
            <p:grpSpPr bwMode="auto">
              <a:xfrm rot="16200000">
                <a:off x="6869791" y="1799779"/>
                <a:ext cx="529043" cy="581970"/>
                <a:chOff x="1" y="504055"/>
                <a:chExt cx="6032667" cy="648073"/>
              </a:xfrm>
            </p:grpSpPr>
            <p:sp>
              <p:nvSpPr>
                <p:cNvPr id="30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1" y="504055"/>
                  <a:ext cx="6032667" cy="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</a:pPr>
                  <a:endParaRPr lang="zh-CN" altLang="en-US" sz="2000"/>
                </a:p>
              </p:txBody>
            </p:sp>
            <p:cxnSp>
              <p:nvCxnSpPr>
                <p:cNvPr id="31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9" name="直接箭头连接符 35"/>
              <p:cNvCxnSpPr>
                <a:cxnSpLocks noChangeShapeType="1"/>
              </p:cNvCxnSpPr>
              <p:nvPr/>
            </p:nvCxnSpPr>
            <p:spPr bwMode="auto">
              <a:xfrm rot="16200000">
                <a:off x="7134313" y="2344638"/>
                <a:ext cx="0" cy="581969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3" name="文本框 32"/>
          <p:cNvSpPr txBox="1"/>
          <p:nvPr/>
        </p:nvSpPr>
        <p:spPr>
          <a:xfrm>
            <a:off x="7332267" y="1519525"/>
            <a:ext cx="93767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挑选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332267" y="2380945"/>
            <a:ext cx="93767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培训</a:t>
            </a:r>
          </a:p>
        </p:txBody>
      </p:sp>
      <p:sp>
        <p:nvSpPr>
          <p:cNvPr id="40" name="左大括号 39"/>
          <p:cNvSpPr/>
          <p:nvPr/>
        </p:nvSpPr>
        <p:spPr>
          <a:xfrm>
            <a:off x="8381733" y="1987941"/>
            <a:ext cx="239636" cy="12613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621369" y="1844297"/>
            <a:ext cx="1346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社会培养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企业培养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自我培养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038559" y="1922216"/>
            <a:ext cx="23463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打好基础、</a:t>
            </a:r>
            <a:endParaRPr lang="en-US" altLang="zh-CN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亲身示范、</a:t>
            </a:r>
            <a:endParaRPr lang="en-US" altLang="zh-CN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先交小担、</a:t>
            </a:r>
            <a:endParaRPr lang="en-US" altLang="zh-CN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再加重担。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9753687" y="1952289"/>
            <a:ext cx="345073" cy="1261343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19AAF414-2B19-4F7C-B992-CA2EE886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557F90D-F5F3-4FEF-9393-515E1EC34EEA}"/>
              </a:ext>
            </a:extLst>
          </p:cNvPr>
          <p:cNvSpPr/>
          <p:nvPr/>
        </p:nvSpPr>
        <p:spPr>
          <a:xfrm>
            <a:off x="10596072" y="628650"/>
            <a:ext cx="1300653" cy="2826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BE55833-32F4-43C7-914C-6F09463539D3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5784234-2964-4BBE-B9C2-35056A9947BE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商务谈判人员的管理</a:t>
            </a:r>
          </a:p>
        </p:txBody>
      </p:sp>
      <p:sp>
        <p:nvSpPr>
          <p:cNvPr id="47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3.1.3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商务谈判人员的管理</a:t>
            </a:r>
          </a:p>
        </p:txBody>
      </p:sp>
      <p:sp>
        <p:nvSpPr>
          <p:cNvPr id="48" name="五边形 29">
            <a:extLst>
              <a:ext uri="{FF2B5EF4-FFF2-40B4-BE49-F238E27FC236}">
                <a16:creationId xmlns:a16="http://schemas.microsoft.com/office/drawing/2014/main" id="{3A96FF4C-1F39-45C5-AE1A-FA028BF0366E}"/>
              </a:ext>
            </a:extLst>
          </p:cNvPr>
          <p:cNvSpPr/>
          <p:nvPr/>
        </p:nvSpPr>
        <p:spPr>
          <a:xfrm flipH="1">
            <a:off x="7203388" y="2994290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选择题</a:t>
            </a:r>
          </a:p>
        </p:txBody>
      </p:sp>
    </p:spTree>
    <p:extLst>
      <p:ext uri="{BB962C8B-B14F-4D97-AF65-F5344CB8AC3E}">
        <p14:creationId xmlns:p14="http://schemas.microsoft.com/office/powerpoint/2010/main" val="151928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839788" y="917258"/>
            <a:ext cx="10512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965200" y="-33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上班族必须知道的投资理财知识——王雪君</a:t>
            </a:r>
          </a:p>
        </p:txBody>
      </p:sp>
      <p:pic>
        <p:nvPicPr>
          <p:cNvPr id="5" name="图片 4" descr="王雪君-投资理财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880" y="1045210"/>
            <a:ext cx="3422909" cy="5760000"/>
          </a:xfrm>
          <a:prstGeom prst="rect">
            <a:avLst/>
          </a:prstGeom>
        </p:spPr>
      </p:pic>
      <p:pic>
        <p:nvPicPr>
          <p:cNvPr id="7" name="图片 6" descr="备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1174750"/>
            <a:ext cx="5791621" cy="32400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6345555" y="6196965"/>
            <a:ext cx="2163445" cy="32194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5FAD36-88F2-45BA-8CE2-A01005DB7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87" y="4463018"/>
            <a:ext cx="2394982" cy="23949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69356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60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cxnSp>
        <p:nvCxnSpPr>
          <p:cNvPr id="34" name="曲线连接符 33"/>
          <p:cNvCxnSpPr/>
          <p:nvPr/>
        </p:nvCxnSpPr>
        <p:spPr>
          <a:xfrm rot="5400000" flipH="1" flipV="1">
            <a:off x="3497471" y="2205325"/>
            <a:ext cx="1086159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4612654" y="1917744"/>
            <a:ext cx="1776767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人事管理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612654" y="4547209"/>
            <a:ext cx="1708660" cy="4327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组织管理</a:t>
            </a:r>
          </a:p>
        </p:txBody>
      </p:sp>
      <p:cxnSp>
        <p:nvCxnSpPr>
          <p:cNvPr id="37" name="曲线连接符 36"/>
          <p:cNvCxnSpPr/>
          <p:nvPr/>
        </p:nvCxnSpPr>
        <p:spPr>
          <a:xfrm rot="16200000" flipH="1">
            <a:off x="3551258" y="3749045"/>
            <a:ext cx="978585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1759787" y="3249283"/>
            <a:ext cx="3968660" cy="5707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商务谈判人员的管理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389420" y="1750357"/>
            <a:ext cx="831055" cy="809381"/>
            <a:chOff x="6145309" y="1826242"/>
            <a:chExt cx="653641" cy="809381"/>
          </a:xfrm>
        </p:grpSpPr>
        <p:cxnSp>
          <p:nvCxnSpPr>
            <p:cNvPr id="25" name="直接连接符 24"/>
            <p:cNvCxnSpPr>
              <a:stCxn id="30" idx="0"/>
            </p:cNvCxnSpPr>
            <p:nvPr/>
          </p:nvCxnSpPr>
          <p:spPr>
            <a:xfrm flipH="1">
              <a:off x="6481479" y="2355286"/>
              <a:ext cx="3" cy="28033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 flipV="1">
              <a:off x="6145309" y="2214092"/>
              <a:ext cx="336173" cy="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6481482" y="1826242"/>
              <a:ext cx="317468" cy="809381"/>
              <a:chOff x="6843328" y="1826242"/>
              <a:chExt cx="581970" cy="809381"/>
            </a:xfrm>
          </p:grpSpPr>
          <p:grpSp>
            <p:nvGrpSpPr>
              <p:cNvPr id="28" name="组合 30"/>
              <p:cNvGrpSpPr>
                <a:grpSpLocks/>
              </p:cNvGrpSpPr>
              <p:nvPr/>
            </p:nvGrpSpPr>
            <p:grpSpPr bwMode="auto">
              <a:xfrm rot="16200000">
                <a:off x="6869791" y="1799779"/>
                <a:ext cx="529043" cy="581970"/>
                <a:chOff x="1" y="504055"/>
                <a:chExt cx="6032667" cy="648073"/>
              </a:xfrm>
            </p:grpSpPr>
            <p:sp>
              <p:nvSpPr>
                <p:cNvPr id="30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1" y="504055"/>
                  <a:ext cx="6032667" cy="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</a:pPr>
                  <a:endParaRPr lang="zh-CN" altLang="en-US" sz="2000"/>
                </a:p>
              </p:txBody>
            </p:sp>
            <p:cxnSp>
              <p:nvCxnSpPr>
                <p:cNvPr id="31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9" name="直接箭头连接符 35"/>
              <p:cNvCxnSpPr>
                <a:cxnSpLocks noChangeShapeType="1"/>
              </p:cNvCxnSpPr>
              <p:nvPr/>
            </p:nvCxnSpPr>
            <p:spPr bwMode="auto">
              <a:xfrm rot="16200000">
                <a:off x="7134313" y="2344638"/>
                <a:ext cx="0" cy="581969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3" name="文本框 32"/>
          <p:cNvSpPr txBox="1"/>
          <p:nvPr/>
        </p:nvSpPr>
        <p:spPr>
          <a:xfrm>
            <a:off x="7332267" y="1519525"/>
            <a:ext cx="93767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挑选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332267" y="2380945"/>
            <a:ext cx="93767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培训</a:t>
            </a:r>
          </a:p>
        </p:txBody>
      </p:sp>
      <p:sp>
        <p:nvSpPr>
          <p:cNvPr id="40" name="左大括号 39"/>
          <p:cNvSpPr/>
          <p:nvPr/>
        </p:nvSpPr>
        <p:spPr>
          <a:xfrm>
            <a:off x="8381733" y="1987941"/>
            <a:ext cx="239636" cy="12613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621369" y="1844297"/>
            <a:ext cx="1346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社会培养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企业培养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自我培养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038559" y="1922216"/>
            <a:ext cx="23463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打好基础、</a:t>
            </a:r>
            <a:endParaRPr lang="en-US" altLang="zh-CN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亲身示范、</a:t>
            </a:r>
            <a:endParaRPr lang="en-US" altLang="zh-CN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先交小担、</a:t>
            </a:r>
            <a:endParaRPr lang="en-US" altLang="zh-CN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再加重担。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9753687" y="1952289"/>
            <a:ext cx="345073" cy="1261343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8686700" y="3292740"/>
            <a:ext cx="32651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博览；勤思；实践；总结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B52CB80D-5996-48CC-B9B7-68653D9A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1C1EF2E-614D-41ED-9C6D-C62A1E63969F}"/>
              </a:ext>
            </a:extLst>
          </p:cNvPr>
          <p:cNvSpPr/>
          <p:nvPr/>
        </p:nvSpPr>
        <p:spPr>
          <a:xfrm>
            <a:off x="10596072" y="628650"/>
            <a:ext cx="1300653" cy="2826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639ECDA-5169-45FC-A7AE-BC74CE4A60B6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749725C-41EB-4CA5-9680-8704F8D7AD3A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商务谈判人员的管理</a:t>
            </a:r>
          </a:p>
        </p:txBody>
      </p:sp>
      <p:sp>
        <p:nvSpPr>
          <p:cNvPr id="4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3.1.3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商务谈判人员的管理</a:t>
            </a:r>
          </a:p>
        </p:txBody>
      </p:sp>
      <p:sp>
        <p:nvSpPr>
          <p:cNvPr id="49" name="五边形 29">
            <a:extLst>
              <a:ext uri="{FF2B5EF4-FFF2-40B4-BE49-F238E27FC236}">
                <a16:creationId xmlns:a16="http://schemas.microsoft.com/office/drawing/2014/main" id="{121401B5-D17A-4826-B34F-CFAC409F86E5}"/>
              </a:ext>
            </a:extLst>
          </p:cNvPr>
          <p:cNvSpPr/>
          <p:nvPr/>
        </p:nvSpPr>
        <p:spPr>
          <a:xfrm flipH="1">
            <a:off x="7203388" y="2994290"/>
            <a:ext cx="1142993" cy="2984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选择题</a:t>
            </a:r>
          </a:p>
        </p:txBody>
      </p:sp>
    </p:spTree>
    <p:extLst>
      <p:ext uri="{BB962C8B-B14F-4D97-AF65-F5344CB8AC3E}">
        <p14:creationId xmlns:p14="http://schemas.microsoft.com/office/powerpoint/2010/main" val="863271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69356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61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cxnSp>
        <p:nvCxnSpPr>
          <p:cNvPr id="34" name="曲线连接符 33"/>
          <p:cNvCxnSpPr/>
          <p:nvPr/>
        </p:nvCxnSpPr>
        <p:spPr>
          <a:xfrm rot="5400000" flipH="1" flipV="1">
            <a:off x="3497471" y="2205325"/>
            <a:ext cx="1086159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4612654" y="1917744"/>
            <a:ext cx="1776767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人事管理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612654" y="4547209"/>
            <a:ext cx="1708660" cy="4327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组织管理</a:t>
            </a:r>
          </a:p>
        </p:txBody>
      </p:sp>
      <p:cxnSp>
        <p:nvCxnSpPr>
          <p:cNvPr id="37" name="曲线连接符 36"/>
          <p:cNvCxnSpPr/>
          <p:nvPr/>
        </p:nvCxnSpPr>
        <p:spPr>
          <a:xfrm rot="16200000" flipH="1">
            <a:off x="3551258" y="3749045"/>
            <a:ext cx="978585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1759787" y="3249283"/>
            <a:ext cx="3968660" cy="5707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商务谈判人员的管理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389420" y="1750357"/>
            <a:ext cx="831055" cy="809381"/>
            <a:chOff x="6145309" y="1826242"/>
            <a:chExt cx="653641" cy="809381"/>
          </a:xfrm>
        </p:grpSpPr>
        <p:cxnSp>
          <p:nvCxnSpPr>
            <p:cNvPr id="25" name="直接连接符 24"/>
            <p:cNvCxnSpPr>
              <a:stCxn id="30" idx="0"/>
            </p:cNvCxnSpPr>
            <p:nvPr/>
          </p:nvCxnSpPr>
          <p:spPr>
            <a:xfrm flipH="1">
              <a:off x="6481479" y="2355286"/>
              <a:ext cx="3" cy="28033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 flipV="1">
              <a:off x="6145309" y="2214092"/>
              <a:ext cx="336173" cy="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6481482" y="1826242"/>
              <a:ext cx="317468" cy="809381"/>
              <a:chOff x="6843328" y="1826242"/>
              <a:chExt cx="581970" cy="809381"/>
            </a:xfrm>
          </p:grpSpPr>
          <p:grpSp>
            <p:nvGrpSpPr>
              <p:cNvPr id="28" name="组合 30"/>
              <p:cNvGrpSpPr>
                <a:grpSpLocks/>
              </p:cNvGrpSpPr>
              <p:nvPr/>
            </p:nvGrpSpPr>
            <p:grpSpPr bwMode="auto">
              <a:xfrm rot="16200000">
                <a:off x="6869791" y="1799779"/>
                <a:ext cx="529043" cy="581970"/>
                <a:chOff x="1" y="504055"/>
                <a:chExt cx="6032667" cy="648073"/>
              </a:xfrm>
            </p:grpSpPr>
            <p:sp>
              <p:nvSpPr>
                <p:cNvPr id="30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1" y="504055"/>
                  <a:ext cx="6032667" cy="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</a:pPr>
                  <a:endParaRPr lang="zh-CN" altLang="en-US" sz="2000"/>
                </a:p>
              </p:txBody>
            </p:sp>
            <p:cxnSp>
              <p:nvCxnSpPr>
                <p:cNvPr id="31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9" name="直接箭头连接符 35"/>
              <p:cNvCxnSpPr>
                <a:cxnSpLocks noChangeShapeType="1"/>
              </p:cNvCxnSpPr>
              <p:nvPr/>
            </p:nvCxnSpPr>
            <p:spPr bwMode="auto">
              <a:xfrm rot="16200000">
                <a:off x="7134313" y="2344638"/>
                <a:ext cx="0" cy="581969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3" name="文本框 32"/>
          <p:cNvSpPr txBox="1"/>
          <p:nvPr/>
        </p:nvSpPr>
        <p:spPr>
          <a:xfrm>
            <a:off x="7332267" y="1519525"/>
            <a:ext cx="93767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挑选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332267" y="2380945"/>
            <a:ext cx="93767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培训</a:t>
            </a:r>
          </a:p>
        </p:txBody>
      </p:sp>
      <p:sp>
        <p:nvSpPr>
          <p:cNvPr id="40" name="左大括号 39"/>
          <p:cNvSpPr/>
          <p:nvPr/>
        </p:nvSpPr>
        <p:spPr>
          <a:xfrm>
            <a:off x="8381733" y="1987941"/>
            <a:ext cx="239636" cy="12613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621370" y="1844297"/>
            <a:ext cx="1848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社会培养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企业培养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自我培养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6377166" y="3831221"/>
            <a:ext cx="771790" cy="1865750"/>
            <a:chOff x="1720030" y="1523091"/>
            <a:chExt cx="655534" cy="815888"/>
          </a:xfrm>
        </p:grpSpPr>
        <p:grpSp>
          <p:nvGrpSpPr>
            <p:cNvPr id="43" name="组合 42"/>
            <p:cNvGrpSpPr/>
            <p:nvPr/>
          </p:nvGrpSpPr>
          <p:grpSpPr>
            <a:xfrm>
              <a:off x="1720030" y="1523091"/>
              <a:ext cx="655534" cy="815888"/>
              <a:chOff x="3667013" y="2264807"/>
              <a:chExt cx="1075890" cy="1109145"/>
            </a:xfrm>
          </p:grpSpPr>
          <p:grpSp>
            <p:nvGrpSpPr>
              <p:cNvPr id="45" name="组合 30"/>
              <p:cNvGrpSpPr>
                <a:grpSpLocks/>
              </p:cNvGrpSpPr>
              <p:nvPr/>
            </p:nvGrpSpPr>
            <p:grpSpPr bwMode="auto">
              <a:xfrm rot="16200000">
                <a:off x="4064142" y="2431476"/>
                <a:ext cx="833243" cy="499906"/>
                <a:chOff x="-51462" y="504053"/>
                <a:chExt cx="6082221" cy="648075"/>
              </a:xfrm>
            </p:grpSpPr>
            <p:sp>
              <p:nvSpPr>
                <p:cNvPr id="50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-51462" y="504053"/>
                  <a:ext cx="6032667" cy="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cxnSp>
              <p:nvCxnSpPr>
                <p:cNvPr id="51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7" name="直接连接符 46"/>
              <p:cNvCxnSpPr>
                <a:stCxn id="50" idx="0"/>
              </p:cNvCxnSpPr>
              <p:nvPr/>
            </p:nvCxnSpPr>
            <p:spPr>
              <a:xfrm flipH="1">
                <a:off x="4230810" y="3098051"/>
                <a:ext cx="1" cy="275901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 flipV="1">
                <a:off x="3667013" y="2815986"/>
                <a:ext cx="563797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35"/>
              <p:cNvCxnSpPr>
                <a:cxnSpLocks noChangeShapeType="1"/>
              </p:cNvCxnSpPr>
              <p:nvPr/>
            </p:nvCxnSpPr>
            <p:spPr bwMode="auto">
              <a:xfrm rot="16200000">
                <a:off x="4492952" y="3117211"/>
                <a:ext cx="0" cy="499903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4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2223270" y="1776244"/>
              <a:ext cx="0" cy="304588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2" name="文本框 51"/>
          <p:cNvSpPr txBox="1"/>
          <p:nvPr/>
        </p:nvSpPr>
        <p:spPr>
          <a:xfrm>
            <a:off x="7220475" y="3619299"/>
            <a:ext cx="2116461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健全谈判班子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208832" y="4470460"/>
            <a:ext cx="4839733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调整好领导干部与谈判人员的关系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7208832" y="5454716"/>
            <a:ext cx="4002911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调整好谈判人员之间的关系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072794" y="1878759"/>
            <a:ext cx="234636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打好基础、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亲身示范、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先交小担、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再加重担。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656069" y="3196891"/>
            <a:ext cx="32651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博览；勤思；实践；总结</a:t>
            </a:r>
          </a:p>
        </p:txBody>
      </p:sp>
      <p:sp>
        <p:nvSpPr>
          <p:cNvPr id="59" name="左大括号 58"/>
          <p:cNvSpPr/>
          <p:nvPr/>
        </p:nvSpPr>
        <p:spPr>
          <a:xfrm>
            <a:off x="9753687" y="1952289"/>
            <a:ext cx="345073" cy="1261343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8" name="五边形 67"/>
          <p:cNvSpPr/>
          <p:nvPr/>
        </p:nvSpPr>
        <p:spPr>
          <a:xfrm flipH="1">
            <a:off x="5050338" y="5078575"/>
            <a:ext cx="1265817" cy="388183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E82DA17-C025-4349-B38F-9AAB034C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08527A88-AADF-4609-8B77-0B8C2DC47B28}"/>
              </a:ext>
            </a:extLst>
          </p:cNvPr>
          <p:cNvSpPr/>
          <p:nvPr/>
        </p:nvSpPr>
        <p:spPr>
          <a:xfrm>
            <a:off x="10596072" y="628650"/>
            <a:ext cx="1300653" cy="2826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A8B8B14-C4E9-475A-BC93-C55ECFA4BE84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288E9DC-A052-4E8E-AEB5-C3CCF6F9595E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商务谈判人员的管理</a:t>
            </a:r>
          </a:p>
        </p:txBody>
      </p:sp>
      <p:sp>
        <p:nvSpPr>
          <p:cNvPr id="73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3.1.3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商务谈判人员的管理</a:t>
            </a:r>
          </a:p>
        </p:txBody>
      </p:sp>
      <p:sp>
        <p:nvSpPr>
          <p:cNvPr id="74" name="五边形 67">
            <a:extLst>
              <a:ext uri="{FF2B5EF4-FFF2-40B4-BE49-F238E27FC236}">
                <a16:creationId xmlns:a16="http://schemas.microsoft.com/office/drawing/2014/main" id="{F95A8983-B308-445C-A72C-2423302DB717}"/>
              </a:ext>
            </a:extLst>
          </p:cNvPr>
          <p:cNvSpPr/>
          <p:nvPr/>
        </p:nvSpPr>
        <p:spPr>
          <a:xfrm flipH="1">
            <a:off x="9926223" y="5944941"/>
            <a:ext cx="1265817" cy="388183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</p:spTree>
    <p:extLst>
      <p:ext uri="{BB962C8B-B14F-4D97-AF65-F5344CB8AC3E}">
        <p14:creationId xmlns:p14="http://schemas.microsoft.com/office/powerpoint/2010/main" val="1501224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69356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62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450" y="1439576"/>
            <a:ext cx="3553773" cy="773332"/>
            <a:chOff x="-1862093" y="1035850"/>
            <a:chExt cx="3553773" cy="788186"/>
          </a:xfrm>
        </p:grpSpPr>
        <p:sp>
          <p:nvSpPr>
            <p:cNvPr id="66" name="矩形 65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  <p:sp>
          <p:nvSpPr>
            <p:cNvPr id="67" name="等腰三角形 6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4556198" y="1408768"/>
            <a:ext cx="1708660" cy="4327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组织管理</a:t>
            </a:r>
          </a:p>
        </p:txBody>
      </p:sp>
      <p:cxnSp>
        <p:nvCxnSpPr>
          <p:cNvPr id="37" name="曲线连接符 36"/>
          <p:cNvCxnSpPr>
            <a:cxnSpLocks/>
            <a:stCxn id="38" idx="0"/>
            <a:endCxn id="36" idx="1"/>
          </p:cNvCxnSpPr>
          <p:nvPr/>
        </p:nvCxnSpPr>
        <p:spPr>
          <a:xfrm rot="5400000" flipH="1" flipV="1">
            <a:off x="3702652" y="1672449"/>
            <a:ext cx="900836" cy="806255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1731098" y="2525994"/>
            <a:ext cx="4037689" cy="5707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商务谈判人员的管理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938097" y="1408768"/>
            <a:ext cx="4002911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5" dirty="0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</a:rPr>
              <a:t>调整好谈判人员之间的关系</a:t>
            </a:r>
          </a:p>
        </p:txBody>
      </p:sp>
      <p:cxnSp>
        <p:nvCxnSpPr>
          <p:cNvPr id="8" name="直接连接符 7"/>
          <p:cNvCxnSpPr>
            <a:stCxn id="36" idx="3"/>
            <a:endCxn id="55" idx="1"/>
          </p:cNvCxnSpPr>
          <p:nvPr/>
        </p:nvCxnSpPr>
        <p:spPr>
          <a:xfrm>
            <a:off x="6264858" y="1625158"/>
            <a:ext cx="673239" cy="14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432743" y="2248061"/>
            <a:ext cx="57451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明确共同的责任和职权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明确谈判人员的分工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整个谈判小组共同制定谈判方案，集思广益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明确相互的利益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共同检查谈判进展状况和相互支持工作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谈判小组的负责人要尊重小组成员的意见，发扬民主作风</a:t>
            </a:r>
          </a:p>
        </p:txBody>
      </p:sp>
      <p:sp>
        <p:nvSpPr>
          <p:cNvPr id="68" name="五边形 67"/>
          <p:cNvSpPr/>
          <p:nvPr/>
        </p:nvSpPr>
        <p:spPr>
          <a:xfrm flipH="1">
            <a:off x="9945926" y="1870433"/>
            <a:ext cx="1265817" cy="388183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8AC0AB8-C1ED-41E0-A871-FEF9A9789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753" y="85159"/>
            <a:ext cx="3383232" cy="838987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2C418D5-FD7F-4A5F-BEF7-33A68984EFFF}"/>
              </a:ext>
            </a:extLst>
          </p:cNvPr>
          <p:cNvSpPr/>
          <p:nvPr/>
        </p:nvSpPr>
        <p:spPr>
          <a:xfrm>
            <a:off x="10596072" y="628650"/>
            <a:ext cx="1300653" cy="2826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56C2793-AAAE-4C12-9BDB-FA921AA24B72}"/>
              </a:ext>
            </a:extLst>
          </p:cNvPr>
          <p:cNvSpPr txBox="1"/>
          <p:nvPr/>
        </p:nvSpPr>
        <p:spPr>
          <a:xfrm>
            <a:off x="1842129" y="15011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国际商务谈判人员的组织与管理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A75FCE-FC02-4599-8BF8-185ABEB3774E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3.1.3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商务谈判人员的管理</a:t>
            </a:r>
          </a:p>
        </p:txBody>
      </p:sp>
      <p:sp>
        <p:nvSpPr>
          <p:cNvPr id="30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3.1.3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商务谈判人员的管理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FF1540-068B-4D12-9458-01F3C60D3B5C}"/>
              </a:ext>
            </a:extLst>
          </p:cNvPr>
          <p:cNvSpPr txBox="1"/>
          <p:nvPr/>
        </p:nvSpPr>
        <p:spPr>
          <a:xfrm>
            <a:off x="6857083" y="5462294"/>
            <a:ext cx="452066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共同：责任职权、制定方案、检查进展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相互：利益、支持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民主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8A02F0F0-125F-40C5-88B1-5DD85B1849AF}"/>
              </a:ext>
            </a:extLst>
          </p:cNvPr>
          <p:cNvSpPr/>
          <p:nvPr/>
        </p:nvSpPr>
        <p:spPr>
          <a:xfrm>
            <a:off x="6453954" y="5599689"/>
            <a:ext cx="430172" cy="1108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0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根据国内外谈判经验，谈判小组人员的数量一般为（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人左右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人左右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人左右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人左右</a:t>
            </a:r>
          </a:p>
        </p:txBody>
      </p:sp>
    </p:spTree>
    <p:extLst>
      <p:ext uri="{BB962C8B-B14F-4D97-AF65-F5344CB8AC3E}">
        <p14:creationId xmlns:p14="http://schemas.microsoft.com/office/powerpoint/2010/main" val="123907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根据国内外谈判经验，谈判小组人员的数量一般为（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人左右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人左右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人左右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人左右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4949642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67995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一般而言，一支谈判队伍不应包括（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政府官员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技术人员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财务人员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法律人员</a:t>
            </a:r>
          </a:p>
        </p:txBody>
      </p:sp>
    </p:spTree>
    <p:extLst>
      <p:ext uri="{BB962C8B-B14F-4D97-AF65-F5344CB8AC3E}">
        <p14:creationId xmlns:p14="http://schemas.microsoft.com/office/powerpoint/2010/main" val="340286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一般而言，一支谈判队伍不应包括（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政府官员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技术人员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财务人员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法律人员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4949642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11827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谈判小组中商务人员主要负责组织（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技术条款谈判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价格条款谈判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法律条款谈判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金融条款谈判</a:t>
            </a:r>
          </a:p>
        </p:txBody>
      </p:sp>
    </p:spTree>
    <p:extLst>
      <p:ext uri="{BB962C8B-B14F-4D97-AF65-F5344CB8AC3E}">
        <p14:creationId xmlns:p14="http://schemas.microsoft.com/office/powerpoint/2010/main" val="1908028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谈判小组中商务人员主要负责组织（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技术条款谈判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价格条款谈判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法律条款谈判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金融条款谈判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4949642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0338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4223657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87842" y="2461779"/>
            <a:ext cx="43114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第三章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国际商务谈判前的准备</a:t>
            </a:r>
          </a:p>
        </p:txBody>
      </p:sp>
      <p:sp>
        <p:nvSpPr>
          <p:cNvPr id="6" name="矩形 5"/>
          <p:cNvSpPr/>
          <p:nvPr/>
        </p:nvSpPr>
        <p:spPr>
          <a:xfrm>
            <a:off x="7288305" y="488824"/>
            <a:ext cx="2646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人员：组织与管理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15762" y="2528088"/>
            <a:ext cx="172354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目标：确定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165830" y="50958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65829" y="1523108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165829" y="254059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026412" y="1523108"/>
            <a:ext cx="619918" cy="660273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62AC"/>
            </a:solidFill>
            <a:ln>
              <a:solidFill>
                <a:srgbClr val="006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62AC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6742" y="2601076"/>
            <a:ext cx="3911858" cy="1130435"/>
            <a:chOff x="126742" y="2601076"/>
            <a:chExt cx="2929025" cy="1130435"/>
          </a:xfrm>
        </p:grpSpPr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126742" y="2601076"/>
              <a:ext cx="292902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65782" y="3731511"/>
              <a:ext cx="288998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6165830" y="355809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65829" y="4615388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65829" y="565990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15763" y="1455840"/>
            <a:ext cx="172354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信息：准备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15762" y="3523542"/>
            <a:ext cx="172354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方案：制定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22665" y="4570846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模拟谈判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60855" y="5628876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交易条件：最低可接受限度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839788" y="917258"/>
            <a:ext cx="10512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965200" y="-33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90%英语高手都在用的“词汇记忆法”——张广深</a:t>
            </a:r>
          </a:p>
        </p:txBody>
      </p:sp>
      <p:pic>
        <p:nvPicPr>
          <p:cNvPr id="2" name="图片 1" descr="备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65" y="1045210"/>
            <a:ext cx="5791621" cy="3240000"/>
          </a:xfrm>
          <a:prstGeom prst="rect">
            <a:avLst/>
          </a:prstGeom>
        </p:spPr>
      </p:pic>
      <p:pic>
        <p:nvPicPr>
          <p:cNvPr id="3" name="图片 2" descr="张广深海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1045210"/>
            <a:ext cx="3238386" cy="5760000"/>
          </a:xfrm>
          <a:prstGeom prst="rect">
            <a:avLst/>
          </a:prstGeom>
        </p:spPr>
      </p:pic>
      <p:sp>
        <p:nvSpPr>
          <p:cNvPr id="4" name="左箭头 3"/>
          <p:cNvSpPr/>
          <p:nvPr/>
        </p:nvSpPr>
        <p:spPr>
          <a:xfrm>
            <a:off x="3601085" y="5688965"/>
            <a:ext cx="2280920" cy="30670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3FFC85-CB04-4B24-9BC9-B244CBE08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86" y="4289944"/>
            <a:ext cx="2515266" cy="251526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72076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70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0" name="五边形 29"/>
          <p:cNvSpPr/>
          <p:nvPr/>
        </p:nvSpPr>
        <p:spPr>
          <a:xfrm flipH="1">
            <a:off x="6568328" y="796442"/>
            <a:ext cx="1990164" cy="33625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706129" y="1710697"/>
            <a:ext cx="970838" cy="1914969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2251044"/>
            <a:ext cx="3553773" cy="749703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2721046" y="1494308"/>
            <a:ext cx="287293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谈判信息的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分类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2676966" y="3352237"/>
            <a:ext cx="4302058" cy="546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谈判信息资料的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处理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220707" y="2625895"/>
            <a:ext cx="500339" cy="2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2676966" y="2365143"/>
            <a:ext cx="4302058" cy="546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谈判信息收集的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主要内容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1880B6-D1FD-462F-B44B-8BFF7269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65" y="46846"/>
            <a:ext cx="2603860" cy="749596"/>
          </a:xfrm>
          <a:prstGeom prst="rect">
            <a:avLst/>
          </a:prstGeom>
        </p:spPr>
      </p:pic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BB5BF59-CF18-4676-8F0D-979F97BC24DF}"/>
              </a:ext>
            </a:extLst>
          </p:cNvPr>
          <p:cNvSpPr/>
          <p:nvPr/>
        </p:nvSpPr>
        <p:spPr>
          <a:xfrm>
            <a:off x="9541793" y="265393"/>
            <a:ext cx="992858" cy="34420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F6C5871-E5AA-4D47-8682-5AAC44B92160}"/>
              </a:ext>
            </a:extLst>
          </p:cNvPr>
          <p:cNvSpPr txBox="1"/>
          <p:nvPr/>
        </p:nvSpPr>
        <p:spPr>
          <a:xfrm>
            <a:off x="1842129" y="15011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国际商务谈判前的信息准备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337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国际商务谈判前的信息准备</a:t>
            </a:r>
          </a:p>
        </p:txBody>
      </p:sp>
    </p:spTree>
    <p:extLst>
      <p:ext uri="{BB962C8B-B14F-4D97-AF65-F5344CB8AC3E}">
        <p14:creationId xmlns:p14="http://schemas.microsoft.com/office/powerpoint/2010/main" val="1586689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12317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71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2251044"/>
            <a:ext cx="3553773" cy="749703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5801018" y="946100"/>
            <a:ext cx="40798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（一）按谈判信息的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内容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来划分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（二）按谈判信息的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载体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（三）按谈判信息的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活动范围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21045" y="1494308"/>
            <a:ext cx="2780467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谈判信息的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分类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5703800" y="1085550"/>
            <a:ext cx="194437" cy="12502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35" name="曲线连接符 34"/>
          <p:cNvCxnSpPr/>
          <p:nvPr/>
        </p:nvCxnSpPr>
        <p:spPr>
          <a:xfrm rot="5400000" flipH="1" flipV="1">
            <a:off x="1619180" y="1683509"/>
            <a:ext cx="1086159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803C9F21-1A39-4867-A8D4-CE26971A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65" y="46846"/>
            <a:ext cx="2603860" cy="749596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E73E1EA-5732-45E4-8165-0DA865D6AFA8}"/>
              </a:ext>
            </a:extLst>
          </p:cNvPr>
          <p:cNvSpPr/>
          <p:nvPr/>
        </p:nvSpPr>
        <p:spPr>
          <a:xfrm>
            <a:off x="10715314" y="59668"/>
            <a:ext cx="971861" cy="21655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0A161C-6A9D-4587-93DE-974549B45DFE}"/>
              </a:ext>
            </a:extLst>
          </p:cNvPr>
          <p:cNvSpPr txBox="1"/>
          <p:nvPr/>
        </p:nvSpPr>
        <p:spPr>
          <a:xfrm>
            <a:off x="1842129" y="15011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国际商务谈判前的信息准备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81FE4B-0197-4BDA-8E13-B91AE89F0508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3.2.1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谈判信息的分类</a:t>
            </a:r>
          </a:p>
        </p:txBody>
      </p:sp>
      <p:sp>
        <p:nvSpPr>
          <p:cNvPr id="27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谈判信息的分类</a:t>
            </a:r>
          </a:p>
        </p:txBody>
      </p:sp>
    </p:spTree>
    <p:extLst>
      <p:ext uri="{BB962C8B-B14F-4D97-AF65-F5344CB8AC3E}">
        <p14:creationId xmlns:p14="http://schemas.microsoft.com/office/powerpoint/2010/main" val="25591902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12317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72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2251044"/>
            <a:ext cx="3553773" cy="749703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5801018" y="946100"/>
            <a:ext cx="40798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（一）按谈判信息的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内容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来划分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（二）按谈判信息的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载体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（三）按谈判信息的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活动范围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21045" y="1494308"/>
            <a:ext cx="2780467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谈判信息的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分类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5703800" y="1085550"/>
            <a:ext cx="194437" cy="12502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35" name="曲线连接符 34"/>
          <p:cNvCxnSpPr/>
          <p:nvPr/>
        </p:nvCxnSpPr>
        <p:spPr>
          <a:xfrm rot="5400000" flipH="1" flipV="1">
            <a:off x="1619180" y="1683509"/>
            <a:ext cx="1086159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F717C69A-7736-43B4-AF79-9166EF569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65" y="46846"/>
            <a:ext cx="2603860" cy="749596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D55789D-6A5F-4905-AC3A-5E0E8A50E153}"/>
              </a:ext>
            </a:extLst>
          </p:cNvPr>
          <p:cNvSpPr/>
          <p:nvPr/>
        </p:nvSpPr>
        <p:spPr>
          <a:xfrm>
            <a:off x="10715314" y="59668"/>
            <a:ext cx="971861" cy="21655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191F8AF-1088-4E5A-8B3D-6F0F8FBA6BC6}"/>
              </a:ext>
            </a:extLst>
          </p:cNvPr>
          <p:cNvSpPr txBox="1"/>
          <p:nvPr/>
        </p:nvSpPr>
        <p:spPr>
          <a:xfrm>
            <a:off x="1842129" y="15011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国际商务谈判前的信息准备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6E674CA-7564-4CA6-900A-8CA229255886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3.2.1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谈判信息的分类</a:t>
            </a:r>
          </a:p>
        </p:txBody>
      </p:sp>
      <p:sp>
        <p:nvSpPr>
          <p:cNvPr id="2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谈判信息的分类</a:t>
            </a:r>
          </a:p>
        </p:txBody>
      </p:sp>
      <p:sp>
        <p:nvSpPr>
          <p:cNvPr id="29" name="矩形 28"/>
          <p:cNvSpPr/>
          <p:nvPr/>
        </p:nvSpPr>
        <p:spPr>
          <a:xfrm>
            <a:off x="1918329" y="3087117"/>
            <a:ext cx="9903271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自然环境、社会环境、市场细分化、竞争对手、购买力及投向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、产品、消费需求、消费心理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6549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12317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73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2251044"/>
            <a:ext cx="3553773" cy="749703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5801018" y="946100"/>
            <a:ext cx="40798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（一）按谈判信息的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内容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来划分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（二）按谈判信息的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载体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（三）按谈判信息的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活动范围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21045" y="1494308"/>
            <a:ext cx="2780467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谈判信息的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分类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5703800" y="1085550"/>
            <a:ext cx="194437" cy="12502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35" name="曲线连接符 34"/>
          <p:cNvCxnSpPr/>
          <p:nvPr/>
        </p:nvCxnSpPr>
        <p:spPr>
          <a:xfrm rot="5400000" flipH="1" flipV="1">
            <a:off x="1619180" y="1683509"/>
            <a:ext cx="1086159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CAA5228F-CA13-4ED8-A490-8CE8FFF0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65" y="46846"/>
            <a:ext cx="2603860" cy="749596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9C515EA-A241-4AF6-B505-F22E475A2CD0}"/>
              </a:ext>
            </a:extLst>
          </p:cNvPr>
          <p:cNvSpPr/>
          <p:nvPr/>
        </p:nvSpPr>
        <p:spPr>
          <a:xfrm>
            <a:off x="10715314" y="59668"/>
            <a:ext cx="971861" cy="21655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9315CCB-8D81-4BF8-9DBF-96827AA5C468}"/>
              </a:ext>
            </a:extLst>
          </p:cNvPr>
          <p:cNvSpPr txBox="1"/>
          <p:nvPr/>
        </p:nvSpPr>
        <p:spPr>
          <a:xfrm>
            <a:off x="1842129" y="15011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国际商务谈判前的信息准备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EF03EE0-B319-4556-9AF7-DEE3285C4622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3.2.1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谈判信息的分类</a:t>
            </a:r>
          </a:p>
        </p:txBody>
      </p:sp>
      <p:sp>
        <p:nvSpPr>
          <p:cNvPr id="2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谈判信息的分类</a:t>
            </a:r>
          </a:p>
        </p:txBody>
      </p:sp>
      <p:sp>
        <p:nvSpPr>
          <p:cNvPr id="29" name="矩形 28"/>
          <p:cNvSpPr/>
          <p:nvPr/>
        </p:nvSpPr>
        <p:spPr>
          <a:xfrm>
            <a:off x="1918329" y="3087117"/>
            <a:ext cx="990327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自然环境、社会环境、市场细分化、竞争对手、购买力及投向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、产品、消费需求、消费心理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</a:rPr>
              <a:t>载体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:   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语言、文字、声像和实物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52528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12317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74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2251044"/>
            <a:ext cx="3553773" cy="749703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5801018" y="946100"/>
            <a:ext cx="40798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（一）按谈判信息的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内容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来划分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（二）按谈判信息的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载体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（三）按谈判信息的</a:t>
            </a:r>
            <a:r>
              <a:rPr lang="zh-CN" altLang="zh-CN" sz="20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活动范围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21045" y="1494308"/>
            <a:ext cx="2780467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谈判信息的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分类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5703800" y="1085550"/>
            <a:ext cx="194437" cy="12502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35" name="曲线连接符 34"/>
          <p:cNvCxnSpPr/>
          <p:nvPr/>
        </p:nvCxnSpPr>
        <p:spPr>
          <a:xfrm rot="5400000" flipH="1" flipV="1">
            <a:off x="1619180" y="1683509"/>
            <a:ext cx="1086159" cy="108867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918329" y="3087117"/>
            <a:ext cx="990327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自然环境、社会环境、市场细分化、竞争对手、购买力及投向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、产品、消费需求、消费心理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</a:rPr>
              <a:t>载体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:   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语言、文字、声像和实物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</a:rPr>
              <a:t>活动范围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:   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经济性、政治性、社会性和科技性信息 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D61961-8791-4C53-A54D-17B4E973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65" y="46846"/>
            <a:ext cx="2603860" cy="749596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375D6E0-3792-4700-AB2B-7F85E2DD99DA}"/>
              </a:ext>
            </a:extLst>
          </p:cNvPr>
          <p:cNvSpPr/>
          <p:nvPr/>
        </p:nvSpPr>
        <p:spPr>
          <a:xfrm>
            <a:off x="10715314" y="59668"/>
            <a:ext cx="971861" cy="21655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4922D0-AC52-4929-90CE-70917A7A96B5}"/>
              </a:ext>
            </a:extLst>
          </p:cNvPr>
          <p:cNvSpPr txBox="1"/>
          <p:nvPr/>
        </p:nvSpPr>
        <p:spPr>
          <a:xfrm>
            <a:off x="1842129" y="15011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国际商务谈判前的信息准备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E40B9F9-A595-4FF1-825B-07E3E9A5D9CB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3.2.1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谈判信息的分类</a:t>
            </a:r>
          </a:p>
        </p:txBody>
      </p:sp>
      <p:sp>
        <p:nvSpPr>
          <p:cNvPr id="2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谈判信息的分类</a:t>
            </a:r>
          </a:p>
        </p:txBody>
      </p:sp>
    </p:spTree>
    <p:extLst>
      <p:ext uri="{BB962C8B-B14F-4D97-AF65-F5344CB8AC3E}">
        <p14:creationId xmlns:p14="http://schemas.microsoft.com/office/powerpoint/2010/main" val="4256488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75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06129" y="1710698"/>
            <a:ext cx="970838" cy="2638866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2251044"/>
            <a:ext cx="3553773" cy="749703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2721046" y="1494308"/>
            <a:ext cx="287293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bg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谈判信息的分类</a:t>
            </a: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2220707" y="2949745"/>
            <a:ext cx="500339" cy="2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2696016" y="2688993"/>
            <a:ext cx="4302058" cy="546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谈判信息收集的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主要内容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8A1AEF8-756A-48CD-A1C0-01D67037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65" y="46846"/>
            <a:ext cx="2603860" cy="749596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D0995C0-C303-4E0E-A48B-C9BE6E4DC72D}"/>
              </a:ext>
            </a:extLst>
          </p:cNvPr>
          <p:cNvSpPr/>
          <p:nvPr/>
        </p:nvSpPr>
        <p:spPr>
          <a:xfrm>
            <a:off x="10725812" y="313364"/>
            <a:ext cx="1437613" cy="25813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五边形 29">
            <a:extLst>
              <a:ext uri="{FF2B5EF4-FFF2-40B4-BE49-F238E27FC236}">
                <a16:creationId xmlns:a16="http://schemas.microsoft.com/office/drawing/2014/main" id="{23ED1166-CCAB-4F32-8330-614607C7AB4A}"/>
              </a:ext>
            </a:extLst>
          </p:cNvPr>
          <p:cNvSpPr/>
          <p:nvPr/>
        </p:nvSpPr>
        <p:spPr>
          <a:xfrm flipH="1">
            <a:off x="7130303" y="2782653"/>
            <a:ext cx="1990164" cy="33625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F6D4E8F-D4A5-4638-91A1-EB64055CDDAE}"/>
              </a:ext>
            </a:extLst>
          </p:cNvPr>
          <p:cNvSpPr txBox="1"/>
          <p:nvPr/>
        </p:nvSpPr>
        <p:spPr>
          <a:xfrm>
            <a:off x="1842129" y="15011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国际商务谈判前的信息准备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F59CFB1-9AAE-4CEE-9CF5-70F8B087D11A}"/>
              </a:ext>
            </a:extLst>
          </p:cNvPr>
          <p:cNvSpPr txBox="1"/>
          <p:nvPr/>
        </p:nvSpPr>
        <p:spPr>
          <a:xfrm>
            <a:off x="1918329" y="86606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3.2.2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谈判信息收集的主要内容</a:t>
            </a:r>
          </a:p>
        </p:txBody>
      </p:sp>
      <p:sp>
        <p:nvSpPr>
          <p:cNvPr id="3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谈判信息收集的主要内容</a:t>
            </a:r>
          </a:p>
        </p:txBody>
      </p:sp>
    </p:spTree>
    <p:extLst>
      <p:ext uri="{BB962C8B-B14F-4D97-AF65-F5344CB8AC3E}">
        <p14:creationId xmlns:p14="http://schemas.microsoft.com/office/powerpoint/2010/main" val="6405909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3364"/>
            <a:ext cx="1691680" cy="6544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76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0" name="五边形 29"/>
          <p:cNvSpPr/>
          <p:nvPr/>
        </p:nvSpPr>
        <p:spPr>
          <a:xfrm flipH="1">
            <a:off x="7130303" y="2782653"/>
            <a:ext cx="1990164" cy="33625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706129" y="1710697"/>
            <a:ext cx="970838" cy="2588444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2251044"/>
            <a:ext cx="3553773" cy="749703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2721046" y="1494308"/>
            <a:ext cx="287293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谈判信息的分类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2220707" y="2949745"/>
            <a:ext cx="500339" cy="2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2696016" y="2688993"/>
            <a:ext cx="4302058" cy="546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谈判信息收集的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主要内容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F6A4668-2491-477B-A42B-FF586219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65" y="46846"/>
            <a:ext cx="2603860" cy="749596"/>
          </a:xfrm>
          <a:prstGeom prst="rect">
            <a:avLst/>
          </a:prstGeom>
        </p:spPr>
      </p:pic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969214E-9D0E-4E8A-97BA-30F1C411CFA7}"/>
              </a:ext>
            </a:extLst>
          </p:cNvPr>
          <p:cNvSpPr/>
          <p:nvPr/>
        </p:nvSpPr>
        <p:spPr>
          <a:xfrm>
            <a:off x="10725812" y="313364"/>
            <a:ext cx="1437613" cy="25813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7F24A00-3F8C-4494-B74B-29974BF00531}"/>
              </a:ext>
            </a:extLst>
          </p:cNvPr>
          <p:cNvSpPr txBox="1"/>
          <p:nvPr/>
        </p:nvSpPr>
        <p:spPr>
          <a:xfrm>
            <a:off x="1842129" y="15011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国际商务谈判前的信息准备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D93C3D5-00B0-49BC-AFCF-C3E8612B0F54}"/>
              </a:ext>
            </a:extLst>
          </p:cNvPr>
          <p:cNvSpPr txBox="1"/>
          <p:nvPr/>
        </p:nvSpPr>
        <p:spPr>
          <a:xfrm>
            <a:off x="1918329" y="86606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3.2.2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谈判信息收集的主要内容</a:t>
            </a:r>
          </a:p>
        </p:txBody>
      </p:sp>
      <p:sp>
        <p:nvSpPr>
          <p:cNvPr id="3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谈判信息收集的主要内容</a:t>
            </a:r>
          </a:p>
        </p:txBody>
      </p:sp>
      <p:sp>
        <p:nvSpPr>
          <p:cNvPr id="44" name="矩形 43"/>
          <p:cNvSpPr/>
          <p:nvPr/>
        </p:nvSpPr>
        <p:spPr>
          <a:xfrm>
            <a:off x="2887698" y="3288399"/>
            <a:ext cx="8863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包括</a:t>
            </a:r>
            <a:r>
              <a:rPr lang="zh-CN" altLang="zh-CN" sz="2000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市场信息、谈判对手的资料、科技信息、政策法规、金融方面的信息</a:t>
            </a:r>
            <a:r>
              <a:rPr lang="zh-CN" altLang="en-US" sz="2000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、有关货单和样品的准备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12506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77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0" name="五边形 29"/>
          <p:cNvSpPr/>
          <p:nvPr/>
        </p:nvSpPr>
        <p:spPr>
          <a:xfrm flipH="1">
            <a:off x="7130303" y="2784334"/>
            <a:ext cx="1990164" cy="33625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706129" y="1710697"/>
            <a:ext cx="970838" cy="2607494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2251044"/>
            <a:ext cx="3553773" cy="749703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2721046" y="1494308"/>
            <a:ext cx="287293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谈判信息的分类</a:t>
            </a:r>
          </a:p>
        </p:txBody>
      </p:sp>
      <p:sp>
        <p:nvSpPr>
          <p:cNvPr id="36" name="矩形 35"/>
          <p:cNvSpPr/>
          <p:nvPr/>
        </p:nvSpPr>
        <p:spPr>
          <a:xfrm>
            <a:off x="4847044" y="4380412"/>
            <a:ext cx="5355047" cy="17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  <a:spcBef>
                <a:spcPct val="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强有力型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lnSpc>
                <a:spcPct val="160000"/>
              </a:lnSpc>
              <a:spcBef>
                <a:spcPct val="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软弱型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</a:p>
          <a:p>
            <a:pPr lvl="0">
              <a:lnSpc>
                <a:spcPct val="160000"/>
              </a:lnSpc>
              <a:spcBef>
                <a:spcPct val="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）多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合作型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（“皆大欢喜”型）</a:t>
            </a:r>
          </a:p>
        </p:txBody>
      </p:sp>
      <p:sp>
        <p:nvSpPr>
          <p:cNvPr id="55" name="矩形 54"/>
          <p:cNvSpPr/>
          <p:nvPr/>
        </p:nvSpPr>
        <p:spPr>
          <a:xfrm>
            <a:off x="2887698" y="3288399"/>
            <a:ext cx="8863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包括</a:t>
            </a:r>
            <a:r>
              <a:rPr lang="zh-CN" altLang="zh-CN" sz="2000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市场信息、谈判对手的资料、科技信息、政策法规、金融方面的信息</a:t>
            </a:r>
            <a:r>
              <a:rPr lang="zh-CN" altLang="en-US" sz="2000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、有关货单和样品的准备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 dirty="0"/>
          </a:p>
        </p:txBody>
      </p:sp>
      <p:cxnSp>
        <p:nvCxnSpPr>
          <p:cNvPr id="56" name="直接箭头连接符 55"/>
          <p:cNvCxnSpPr/>
          <p:nvPr/>
        </p:nvCxnSpPr>
        <p:spPr>
          <a:xfrm flipV="1">
            <a:off x="2220707" y="2949745"/>
            <a:ext cx="500339" cy="2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2696016" y="2688993"/>
            <a:ext cx="4302058" cy="546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谈判信息收集的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主要内容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CA7C9E5-92ED-4B9F-8F95-2D33BA28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65" y="46846"/>
            <a:ext cx="2603860" cy="749596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B29E4BD-D666-4637-A31D-A530C35AC68A}"/>
              </a:ext>
            </a:extLst>
          </p:cNvPr>
          <p:cNvSpPr/>
          <p:nvPr/>
        </p:nvSpPr>
        <p:spPr>
          <a:xfrm>
            <a:off x="10725812" y="313364"/>
            <a:ext cx="1437613" cy="25813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8AFA15-049B-4547-B708-965E681F33FE}"/>
              </a:ext>
            </a:extLst>
          </p:cNvPr>
          <p:cNvSpPr txBox="1"/>
          <p:nvPr/>
        </p:nvSpPr>
        <p:spPr>
          <a:xfrm>
            <a:off x="1842129" y="15011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国际商务谈判前的信息准备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6AA28F9-9B6C-4923-8F65-E32EA73F969D}"/>
              </a:ext>
            </a:extLst>
          </p:cNvPr>
          <p:cNvSpPr txBox="1"/>
          <p:nvPr/>
        </p:nvSpPr>
        <p:spPr>
          <a:xfrm>
            <a:off x="1918329" y="86606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3.2.2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谈判信息收集的主要内容</a:t>
            </a:r>
          </a:p>
        </p:txBody>
      </p:sp>
      <p:sp>
        <p:nvSpPr>
          <p:cNvPr id="3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谈判信息收集的主要内容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5915817" y="3837995"/>
            <a:ext cx="0" cy="646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EC84C4E5-CF4F-4B83-9663-1996E081B7BF}"/>
              </a:ext>
            </a:extLst>
          </p:cNvPr>
          <p:cNvSpPr/>
          <p:nvPr/>
        </p:nvSpPr>
        <p:spPr>
          <a:xfrm>
            <a:off x="4943665" y="6124799"/>
            <a:ext cx="410881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贸易客商的类型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：皮包客商；骗子客商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72673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78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2251044"/>
            <a:ext cx="3553773" cy="749703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2CA7C9E5-92ED-4B9F-8F95-2D33BA28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65" y="46846"/>
            <a:ext cx="2603860" cy="749596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B29E4BD-D666-4637-A31D-A530C35AC68A}"/>
              </a:ext>
            </a:extLst>
          </p:cNvPr>
          <p:cNvSpPr/>
          <p:nvPr/>
        </p:nvSpPr>
        <p:spPr>
          <a:xfrm>
            <a:off x="10725812" y="313364"/>
            <a:ext cx="1437613" cy="25813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8AFA15-049B-4547-B708-965E681F33FE}"/>
              </a:ext>
            </a:extLst>
          </p:cNvPr>
          <p:cNvSpPr txBox="1"/>
          <p:nvPr/>
        </p:nvSpPr>
        <p:spPr>
          <a:xfrm>
            <a:off x="1842129" y="15011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国际商务谈判前的信息准备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6AA28F9-9B6C-4923-8F65-E32EA73F969D}"/>
              </a:ext>
            </a:extLst>
          </p:cNvPr>
          <p:cNvSpPr txBox="1"/>
          <p:nvPr/>
        </p:nvSpPr>
        <p:spPr>
          <a:xfrm>
            <a:off x="1918329" y="86606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3.2.2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谈判信息收集的主要内容</a:t>
            </a:r>
          </a:p>
        </p:txBody>
      </p:sp>
      <p:sp>
        <p:nvSpPr>
          <p:cNvPr id="3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谈判信息收集的主要内容</a:t>
            </a:r>
          </a:p>
        </p:txBody>
      </p:sp>
      <p:sp>
        <p:nvSpPr>
          <p:cNvPr id="2" name="矩形 1"/>
          <p:cNvSpPr/>
          <p:nvPr/>
        </p:nvSpPr>
        <p:spPr>
          <a:xfrm>
            <a:off x="2324698" y="1716579"/>
            <a:ext cx="911992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市场信息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概念：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  反映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市场经济活动特征及其发展变化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的各种消息、资料、数据、情报的统称。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它通过</a:t>
            </a:r>
            <a:r>
              <a:rPr lang="zh-CN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语言表达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作为传递工具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或者说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市场信息是由语言组成的。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内容：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）有关国内外市场分布的信息。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）消费需求方面的信息。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）产品销售方而的信息。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）产品竞争方面的信息。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）产品分销渠道。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9115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79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2251044"/>
            <a:ext cx="3553773" cy="749703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2CA7C9E5-92ED-4B9F-8F95-2D33BA28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65" y="46846"/>
            <a:ext cx="2603860" cy="749596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B29E4BD-D666-4637-A31D-A530C35AC68A}"/>
              </a:ext>
            </a:extLst>
          </p:cNvPr>
          <p:cNvSpPr/>
          <p:nvPr/>
        </p:nvSpPr>
        <p:spPr>
          <a:xfrm>
            <a:off x="10725812" y="313364"/>
            <a:ext cx="1437613" cy="25813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8AFA15-049B-4547-B708-965E681F33FE}"/>
              </a:ext>
            </a:extLst>
          </p:cNvPr>
          <p:cNvSpPr txBox="1"/>
          <p:nvPr/>
        </p:nvSpPr>
        <p:spPr>
          <a:xfrm>
            <a:off x="1842129" y="15011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国际商务谈判前的信息准备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6AA28F9-9B6C-4923-8F65-E32EA73F969D}"/>
              </a:ext>
            </a:extLst>
          </p:cNvPr>
          <p:cNvSpPr txBox="1"/>
          <p:nvPr/>
        </p:nvSpPr>
        <p:spPr>
          <a:xfrm>
            <a:off x="1918329" y="86606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3.2.2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谈判信息收集的主要内容</a:t>
            </a:r>
          </a:p>
        </p:txBody>
      </p:sp>
      <p:sp>
        <p:nvSpPr>
          <p:cNvPr id="3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谈判信息收集的主要内容</a:t>
            </a:r>
          </a:p>
        </p:txBody>
      </p:sp>
      <p:sp>
        <p:nvSpPr>
          <p:cNvPr id="2" name="矩形 1"/>
          <p:cNvSpPr/>
          <p:nvPr/>
        </p:nvSpPr>
        <p:spPr>
          <a:xfrm>
            <a:off x="2426775" y="1749762"/>
            <a:ext cx="803695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有关谈判对手的资料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谈判对象的确定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）拟定谈判对象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了解谈判对手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贸易客商的类型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对谈判对手资信情况的审查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对谈判双方谈判实力的判定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摸清谈判对手的最后谈判期限</a:t>
            </a:r>
          </a:p>
        </p:txBody>
      </p:sp>
      <p:sp>
        <p:nvSpPr>
          <p:cNvPr id="6" name="矩形 5"/>
          <p:cNvSpPr/>
          <p:nvPr/>
        </p:nvSpPr>
        <p:spPr>
          <a:xfrm>
            <a:off x="7082524" y="2181731"/>
            <a:ext cx="3048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）强有力型模式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）软弱型模式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）多合作型模式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803745" y="2315405"/>
            <a:ext cx="278779" cy="10948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45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839788" y="917258"/>
            <a:ext cx="10512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965200" y="-33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从零开始学音标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轻松搞定英语发音——赵嘉君</a:t>
            </a:r>
          </a:p>
        </p:txBody>
      </p:sp>
      <p:pic>
        <p:nvPicPr>
          <p:cNvPr id="5" name="图片 4" descr="备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695" y="1158875"/>
            <a:ext cx="5791621" cy="3240000"/>
          </a:xfrm>
          <a:prstGeom prst="rect">
            <a:avLst/>
          </a:prstGeom>
        </p:spPr>
      </p:pic>
      <p:pic>
        <p:nvPicPr>
          <p:cNvPr id="7" name="图片 6" descr="赵嘉君-口语急救包海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135" y="1029335"/>
            <a:ext cx="3238386" cy="5760000"/>
          </a:xfrm>
          <a:prstGeom prst="rect">
            <a:avLst/>
          </a:prstGeom>
        </p:spPr>
      </p:pic>
      <p:sp>
        <p:nvSpPr>
          <p:cNvPr id="4" name="左箭头 3"/>
          <p:cNvSpPr/>
          <p:nvPr/>
        </p:nvSpPr>
        <p:spPr>
          <a:xfrm>
            <a:off x="3727450" y="6127750"/>
            <a:ext cx="2280920" cy="30670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E7B5E1-B8A2-437F-A013-2E2A1D807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21" y="4441544"/>
            <a:ext cx="2416455" cy="24164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80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0" name="五边形 29"/>
          <p:cNvSpPr/>
          <p:nvPr/>
        </p:nvSpPr>
        <p:spPr>
          <a:xfrm flipH="1">
            <a:off x="7177928" y="4173409"/>
            <a:ext cx="1990164" cy="336254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简答题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706129" y="1710697"/>
            <a:ext cx="970838" cy="2607494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450" y="2251044"/>
            <a:ext cx="3553773" cy="749703"/>
            <a:chOff x="-1862093" y="1035850"/>
            <a:chExt cx="3553773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2721046" y="1494308"/>
            <a:ext cx="287293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bg1">
                    <a:lumMod val="8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谈判信息的分类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2676966" y="4076137"/>
            <a:ext cx="4302058" cy="546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谈判信息资料的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处理</a:t>
            </a:r>
          </a:p>
        </p:txBody>
      </p:sp>
      <p:sp>
        <p:nvSpPr>
          <p:cNvPr id="35" name="矩形 34"/>
          <p:cNvSpPr/>
          <p:nvPr/>
        </p:nvSpPr>
        <p:spPr>
          <a:xfrm>
            <a:off x="2887698" y="4717149"/>
            <a:ext cx="7184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对资料的整理与分类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包括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对资料的</a:t>
            </a:r>
            <a:r>
              <a:rPr lang="zh-CN" altLang="en-US" sz="2000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评价、筛选、分类和保存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对信息资料的交流与传递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 flipV="1">
            <a:off x="2220707" y="2949745"/>
            <a:ext cx="500339" cy="2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2696016" y="2688993"/>
            <a:ext cx="4302058" cy="546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bg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谈判信息收集的主要内容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3AC7B9D-83C5-48BC-92B0-61223D4E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65" y="46846"/>
            <a:ext cx="2603860" cy="749596"/>
          </a:xfrm>
          <a:prstGeom prst="rect">
            <a:avLst/>
          </a:prstGeom>
        </p:spPr>
      </p:pic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9D97226C-FFF2-42F2-AD7B-47DCBAEB6DA8}"/>
              </a:ext>
            </a:extLst>
          </p:cNvPr>
          <p:cNvSpPr/>
          <p:nvPr/>
        </p:nvSpPr>
        <p:spPr>
          <a:xfrm>
            <a:off x="10725812" y="562013"/>
            <a:ext cx="1209013" cy="26346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32CE33D-1325-40DE-A6CD-5AC4B9B70A02}"/>
              </a:ext>
            </a:extLst>
          </p:cNvPr>
          <p:cNvSpPr txBox="1"/>
          <p:nvPr/>
        </p:nvSpPr>
        <p:spPr>
          <a:xfrm>
            <a:off x="1842129" y="15011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国际商务谈判前的信息准备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FA23506-B791-4B06-8C76-3E4354B17218}"/>
              </a:ext>
            </a:extLst>
          </p:cNvPr>
          <p:cNvSpPr txBox="1"/>
          <p:nvPr/>
        </p:nvSpPr>
        <p:spPr>
          <a:xfrm>
            <a:off x="1918329" y="866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3.2.3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谈判信息资料的处理</a:t>
            </a:r>
          </a:p>
        </p:txBody>
      </p:sp>
      <p:sp>
        <p:nvSpPr>
          <p:cNvPr id="38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3.2.3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谈判信息资料的处理</a:t>
            </a:r>
          </a:p>
        </p:txBody>
      </p:sp>
    </p:spTree>
    <p:extLst>
      <p:ext uri="{BB962C8B-B14F-4D97-AF65-F5344CB8AC3E}">
        <p14:creationId xmlns:p14="http://schemas.microsoft.com/office/powerpoint/2010/main" val="37918516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以下各种商务谈判信息，属于按信息活动范围划分的是（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经济性信息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自然环境信息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社会环境信息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消费心理信息</a:t>
            </a:r>
          </a:p>
        </p:txBody>
      </p:sp>
    </p:spTree>
    <p:extLst>
      <p:ext uri="{BB962C8B-B14F-4D97-AF65-F5344CB8AC3E}">
        <p14:creationId xmlns:p14="http://schemas.microsoft.com/office/powerpoint/2010/main" val="1515065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以下各种商务谈判信息，属于按信息活动范围划分的是（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经济性信息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自然环境信息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社会环境信息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消费心理信息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4254739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655358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按谈判信息的活动范围来划分，可将谈判信息分为（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语言信息和文字信息等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竞争对手信息和消费心理信息等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社会性信息和科技性信息等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自然环境信息和社会环境信息等</a:t>
            </a:r>
          </a:p>
        </p:txBody>
      </p:sp>
    </p:spTree>
    <p:extLst>
      <p:ext uri="{BB962C8B-B14F-4D97-AF65-F5344CB8AC3E}">
        <p14:creationId xmlns:p14="http://schemas.microsoft.com/office/powerpoint/2010/main" val="3162494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按谈判信息的活动范围来划分，可将谈判信息分为（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语言信息和文字信息等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竞争对手信息和消费心理信息等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社会性信息和科技性信息等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自然环境信息和社会环境信息等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4254739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20345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被称为“皆大欢喜”型谈判模式的是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(   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．立场型谈判     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．合作型谈判     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．软弱型谈判    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．强有力型谈判</a:t>
            </a:r>
          </a:p>
        </p:txBody>
      </p:sp>
    </p:spTree>
    <p:extLst>
      <p:ext uri="{BB962C8B-B14F-4D97-AF65-F5344CB8AC3E}">
        <p14:creationId xmlns:p14="http://schemas.microsoft.com/office/powerpoint/2010/main" val="3259837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被称为“皆大欢喜”型谈判模式的是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(   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．立场型谈判     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．合作型谈判     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．软弱型谈判    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．强有力型谈判</a:t>
            </a:r>
          </a:p>
        </p:txBody>
      </p:sp>
      <p:sp>
        <p:nvSpPr>
          <p:cNvPr id="4" name="矩形 3"/>
          <p:cNvSpPr/>
          <p:nvPr/>
        </p:nvSpPr>
        <p:spPr>
          <a:xfrm>
            <a:off x="656216" y="4254739"/>
            <a:ext cx="105362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17690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4223657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87842" y="2461779"/>
            <a:ext cx="4311498" cy="1476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第三章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国际商务谈判前的准备</a:t>
            </a:r>
          </a:p>
        </p:txBody>
      </p:sp>
      <p:sp>
        <p:nvSpPr>
          <p:cNvPr id="6" name="矩形 5"/>
          <p:cNvSpPr/>
          <p:nvPr/>
        </p:nvSpPr>
        <p:spPr>
          <a:xfrm>
            <a:off x="7288305" y="488824"/>
            <a:ext cx="30572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人员：组织与管理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15762" y="2528088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目标：确定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165830" y="50958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65829" y="1523108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165829" y="2540599"/>
            <a:ext cx="630435" cy="625566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996997" y="2488479"/>
            <a:ext cx="619918" cy="660273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62AC"/>
            </a:solidFill>
            <a:ln>
              <a:solidFill>
                <a:srgbClr val="006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62AC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292" y="2568460"/>
            <a:ext cx="4185363" cy="1449539"/>
            <a:chOff x="126742" y="2601076"/>
            <a:chExt cx="2929025" cy="1130435"/>
          </a:xfrm>
        </p:grpSpPr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126742" y="2601076"/>
              <a:ext cx="292902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65782" y="3731511"/>
              <a:ext cx="288998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6165830" y="355809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65829" y="4615388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65829" y="5659900"/>
            <a:ext cx="630435" cy="652587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15763" y="1455840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信息：准备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15762" y="3523542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方案：制定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22665" y="4570846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模拟谈判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60855" y="5628876"/>
            <a:ext cx="44935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交易条件：最低可接受限度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809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78299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88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50" y="3017562"/>
            <a:ext cx="3553773" cy="749703"/>
            <a:chOff x="-1862093" y="1035850"/>
            <a:chExt cx="3553773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6462CD7-5C33-45D3-B7D6-AF3025225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64" y="46739"/>
            <a:ext cx="2979589" cy="749703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3E7CFA4-0E76-40EE-88D0-B9CAE6190EAA}"/>
              </a:ext>
            </a:extLst>
          </p:cNvPr>
          <p:cNvSpPr/>
          <p:nvPr/>
        </p:nvSpPr>
        <p:spPr>
          <a:xfrm>
            <a:off x="9225482" y="214111"/>
            <a:ext cx="1337743" cy="39548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33C2D0-90DC-479E-9800-50FAD35D4FB3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56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谈判目标的确定</a:t>
            </a:r>
          </a:p>
        </p:txBody>
      </p:sp>
    </p:spTree>
    <p:extLst>
      <p:ext uri="{BB962C8B-B14F-4D97-AF65-F5344CB8AC3E}">
        <p14:creationId xmlns:p14="http://schemas.microsoft.com/office/powerpoint/2010/main" val="1881720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65389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89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698524" y="1965174"/>
            <a:ext cx="648108" cy="3040048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50" y="3017562"/>
            <a:ext cx="3553773" cy="749703"/>
            <a:chOff x="-1862093" y="1035850"/>
            <a:chExt cx="3553773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22524" y="1725088"/>
            <a:ext cx="2808381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主题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01221A6-763B-4415-88B6-38B2DA7B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64" y="46739"/>
            <a:ext cx="2979589" cy="749703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B4FFF807-90A3-4866-8317-4E8BCCC3F06F}"/>
              </a:ext>
            </a:extLst>
          </p:cNvPr>
          <p:cNvSpPr/>
          <p:nvPr/>
        </p:nvSpPr>
        <p:spPr>
          <a:xfrm>
            <a:off x="10749482" y="46740"/>
            <a:ext cx="975793" cy="24853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E063541-CC75-405B-99F1-7EF99B302A2B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2836F8D-E61E-40EA-800A-57EE57EF0022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3.3.1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谈判主题的确定</a:t>
            </a:r>
          </a:p>
        </p:txBody>
      </p:sp>
      <p:sp>
        <p:nvSpPr>
          <p:cNvPr id="34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3.3.1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谈判主题的确定</a:t>
            </a:r>
          </a:p>
        </p:txBody>
      </p:sp>
    </p:spTree>
    <p:extLst>
      <p:ext uri="{BB962C8B-B14F-4D97-AF65-F5344CB8AC3E}">
        <p14:creationId xmlns:p14="http://schemas.microsoft.com/office/powerpoint/2010/main" val="415629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839788" y="917258"/>
            <a:ext cx="10512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965200" y="-33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职场英语基础篇——赵嘉君</a:t>
            </a:r>
          </a:p>
        </p:txBody>
      </p:sp>
      <p:pic>
        <p:nvPicPr>
          <p:cNvPr id="2" name="图片 1" descr="备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565" y="1142365"/>
            <a:ext cx="5791621" cy="3240000"/>
          </a:xfrm>
          <a:prstGeom prst="rect">
            <a:avLst/>
          </a:prstGeom>
        </p:spPr>
      </p:pic>
      <p:pic>
        <p:nvPicPr>
          <p:cNvPr id="3" name="图片 2" descr="赵嘉君-海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935990"/>
            <a:ext cx="3422909" cy="5760000"/>
          </a:xfrm>
          <a:prstGeom prst="rect">
            <a:avLst/>
          </a:prstGeom>
        </p:spPr>
      </p:pic>
      <p:sp>
        <p:nvSpPr>
          <p:cNvPr id="4" name="左箭头 3"/>
          <p:cNvSpPr/>
          <p:nvPr/>
        </p:nvSpPr>
        <p:spPr>
          <a:xfrm>
            <a:off x="1838325" y="6127750"/>
            <a:ext cx="4170045" cy="30670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A7FA94-8B39-4E7A-A028-5E062A349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59" y="4382365"/>
            <a:ext cx="2475636" cy="247563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470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90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698524" y="1965174"/>
            <a:ext cx="648108" cy="3040048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50" y="3017562"/>
            <a:ext cx="3553773" cy="749703"/>
            <a:chOff x="-1862093" y="1035850"/>
            <a:chExt cx="3553773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22524" y="1725088"/>
            <a:ext cx="2808381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主题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2405" y="4759942"/>
            <a:ext cx="283850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目标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cxnSp>
        <p:nvCxnSpPr>
          <p:cNvPr id="7" name="直接箭头连接符 6"/>
          <p:cNvCxnSpPr>
            <a:stCxn id="36" idx="2"/>
            <a:endCxn id="37" idx="0"/>
          </p:cNvCxnSpPr>
          <p:nvPr/>
        </p:nvCxnSpPr>
        <p:spPr>
          <a:xfrm flipH="1">
            <a:off x="3811655" y="2157866"/>
            <a:ext cx="15060" cy="26020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15795" y="2315405"/>
            <a:ext cx="492443" cy="21238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具体化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EEEF8A5-793A-43CE-9E60-3F4AABC0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64" y="46739"/>
            <a:ext cx="2979589" cy="749703"/>
          </a:xfrm>
          <a:prstGeom prst="rect">
            <a:avLst/>
          </a:prstGeom>
        </p:spPr>
      </p:pic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E5ADF19-F65D-44ED-8A28-AF6396F06013}"/>
              </a:ext>
            </a:extLst>
          </p:cNvPr>
          <p:cNvSpPr/>
          <p:nvPr/>
        </p:nvSpPr>
        <p:spPr>
          <a:xfrm>
            <a:off x="10729253" y="289129"/>
            <a:ext cx="975793" cy="24853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580D407-1592-4C93-B816-5326F26EA86C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谈判目标的确定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BEAA1C4-D9C1-4C7D-8568-55A1459236E1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</a:p>
        </p:txBody>
      </p:sp>
    </p:spTree>
    <p:extLst>
      <p:ext uri="{BB962C8B-B14F-4D97-AF65-F5344CB8AC3E}">
        <p14:creationId xmlns:p14="http://schemas.microsoft.com/office/powerpoint/2010/main" val="35512493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470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91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698524" y="1965174"/>
            <a:ext cx="648108" cy="3040048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50" y="3017562"/>
            <a:ext cx="3553773" cy="749703"/>
            <a:chOff x="-1862093" y="1035850"/>
            <a:chExt cx="3553773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22524" y="1725088"/>
            <a:ext cx="2808381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主题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2405" y="4759942"/>
            <a:ext cx="283850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目标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cxnSp>
        <p:nvCxnSpPr>
          <p:cNvPr id="7" name="直接箭头连接符 6"/>
          <p:cNvCxnSpPr>
            <a:stCxn id="36" idx="2"/>
            <a:endCxn id="37" idx="0"/>
          </p:cNvCxnSpPr>
          <p:nvPr/>
        </p:nvCxnSpPr>
        <p:spPr>
          <a:xfrm flipH="1">
            <a:off x="3811655" y="2157866"/>
            <a:ext cx="15060" cy="26020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15795" y="2315405"/>
            <a:ext cx="492443" cy="21238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具体化</a:t>
            </a:r>
          </a:p>
        </p:txBody>
      </p:sp>
      <p:sp>
        <p:nvSpPr>
          <p:cNvPr id="30" name="矩形 29"/>
          <p:cNvSpPr/>
          <p:nvPr/>
        </p:nvSpPr>
        <p:spPr>
          <a:xfrm>
            <a:off x="5681474" y="3633255"/>
            <a:ext cx="18352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最高目标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实际需求目标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可接受目标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最低接受目标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左大括号 30"/>
          <p:cNvSpPr/>
          <p:nvPr/>
        </p:nvSpPr>
        <p:spPr>
          <a:xfrm>
            <a:off x="5331111" y="3869245"/>
            <a:ext cx="280521" cy="22141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52D49D4-B237-4810-983B-37B6ED92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64" y="46739"/>
            <a:ext cx="2979589" cy="749703"/>
          </a:xfrm>
          <a:prstGeom prst="rect">
            <a:avLst/>
          </a:prstGeom>
        </p:spPr>
      </p:pic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61D8825-B5F8-4A1B-B444-A07F0F1F1879}"/>
              </a:ext>
            </a:extLst>
          </p:cNvPr>
          <p:cNvSpPr/>
          <p:nvPr/>
        </p:nvSpPr>
        <p:spPr>
          <a:xfrm>
            <a:off x="10729253" y="289129"/>
            <a:ext cx="975793" cy="24853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8112809-3A54-42BA-8958-F84F1603FA9C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BEAA1C4-D9C1-4C7D-8568-55A1459236E1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</a:p>
        </p:txBody>
      </p:sp>
      <p:sp>
        <p:nvSpPr>
          <p:cNvPr id="35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谈判目标的确定</a:t>
            </a:r>
          </a:p>
        </p:txBody>
      </p:sp>
    </p:spTree>
    <p:extLst>
      <p:ext uri="{BB962C8B-B14F-4D97-AF65-F5344CB8AC3E}">
        <p14:creationId xmlns:p14="http://schemas.microsoft.com/office/powerpoint/2010/main" val="26501197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470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92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698524" y="1965174"/>
            <a:ext cx="648108" cy="3040048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50" y="3017562"/>
            <a:ext cx="3553773" cy="749703"/>
            <a:chOff x="-1862093" y="1035850"/>
            <a:chExt cx="3553773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22524" y="1725088"/>
            <a:ext cx="2808381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主题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2405" y="4759942"/>
            <a:ext cx="283850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目标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cxnSp>
        <p:nvCxnSpPr>
          <p:cNvPr id="7" name="直接箭头连接符 6"/>
          <p:cNvCxnSpPr>
            <a:stCxn id="36" idx="2"/>
            <a:endCxn id="37" idx="0"/>
          </p:cNvCxnSpPr>
          <p:nvPr/>
        </p:nvCxnSpPr>
        <p:spPr>
          <a:xfrm flipH="1">
            <a:off x="3811655" y="2157866"/>
            <a:ext cx="15060" cy="26020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15795" y="2315405"/>
            <a:ext cx="492443" cy="21238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具体化</a:t>
            </a:r>
          </a:p>
        </p:txBody>
      </p:sp>
      <p:sp>
        <p:nvSpPr>
          <p:cNvPr id="30" name="矩形 29"/>
          <p:cNvSpPr/>
          <p:nvPr/>
        </p:nvSpPr>
        <p:spPr>
          <a:xfrm>
            <a:off x="5681474" y="3633255"/>
            <a:ext cx="18352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最高目标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实际需求目标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可接受目标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最低接受目标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左大括号 30"/>
          <p:cNvSpPr/>
          <p:nvPr/>
        </p:nvSpPr>
        <p:spPr>
          <a:xfrm>
            <a:off x="5331111" y="3869245"/>
            <a:ext cx="280521" cy="22141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67301" y="3022596"/>
            <a:ext cx="62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①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②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③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600-800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④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</a:t>
            </a:r>
            <a:endParaRPr lang="zh-CN" altLang="en-US" sz="2000" b="1" dirty="0">
              <a:solidFill>
                <a:srgbClr val="7030A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25F05BF-F4C4-42A1-800F-65536768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64" y="46739"/>
            <a:ext cx="2979589" cy="749703"/>
          </a:xfrm>
          <a:prstGeom prst="rect">
            <a:avLst/>
          </a:prstGeom>
        </p:spPr>
      </p:pic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0FC3E5F-60AA-4FF7-844B-172ED667F525}"/>
              </a:ext>
            </a:extLst>
          </p:cNvPr>
          <p:cNvSpPr/>
          <p:nvPr/>
        </p:nvSpPr>
        <p:spPr>
          <a:xfrm>
            <a:off x="10729253" y="289129"/>
            <a:ext cx="975793" cy="24853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3CEF104-125E-45A9-9B2E-445238DE7B8A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13DA001-7C2B-44E6-A875-682788F8D22D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</a:p>
        </p:txBody>
      </p:sp>
      <p:sp>
        <p:nvSpPr>
          <p:cNvPr id="40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谈判目标的确定</a:t>
            </a:r>
          </a:p>
        </p:txBody>
      </p:sp>
    </p:spTree>
    <p:extLst>
      <p:ext uri="{BB962C8B-B14F-4D97-AF65-F5344CB8AC3E}">
        <p14:creationId xmlns:p14="http://schemas.microsoft.com/office/powerpoint/2010/main" val="30105957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470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93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698524" y="1965174"/>
            <a:ext cx="648108" cy="3040048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50" y="3017562"/>
            <a:ext cx="3553773" cy="749703"/>
            <a:chOff x="-1862093" y="1035850"/>
            <a:chExt cx="3553773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22524" y="1725088"/>
            <a:ext cx="2808381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主题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2405" y="4759942"/>
            <a:ext cx="283850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目标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cxnSp>
        <p:nvCxnSpPr>
          <p:cNvPr id="7" name="直接箭头连接符 6"/>
          <p:cNvCxnSpPr>
            <a:stCxn id="36" idx="2"/>
            <a:endCxn id="37" idx="0"/>
          </p:cNvCxnSpPr>
          <p:nvPr/>
        </p:nvCxnSpPr>
        <p:spPr>
          <a:xfrm flipH="1">
            <a:off x="3811655" y="2157866"/>
            <a:ext cx="15060" cy="26020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15795" y="2315405"/>
            <a:ext cx="492443" cy="21238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具体化</a:t>
            </a:r>
          </a:p>
        </p:txBody>
      </p:sp>
      <p:sp>
        <p:nvSpPr>
          <p:cNvPr id="30" name="矩形 29"/>
          <p:cNvSpPr/>
          <p:nvPr/>
        </p:nvSpPr>
        <p:spPr>
          <a:xfrm>
            <a:off x="5681474" y="3633255"/>
            <a:ext cx="58806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最高目标：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最优期望目标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）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Y+△Y=E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实际需求目标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可接受目标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最低接受目标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左大括号 30"/>
          <p:cNvSpPr/>
          <p:nvPr/>
        </p:nvSpPr>
        <p:spPr>
          <a:xfrm>
            <a:off x="5331111" y="3869245"/>
            <a:ext cx="280521" cy="22141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67301" y="3022596"/>
            <a:ext cx="62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①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②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③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600-800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④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</a:t>
            </a:r>
            <a:endParaRPr lang="zh-CN" altLang="en-US" sz="2000" b="1" dirty="0">
              <a:solidFill>
                <a:srgbClr val="7030A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F0FF4BA-FD9C-48A7-BF86-FC7C4EE3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64" y="46739"/>
            <a:ext cx="2979589" cy="749703"/>
          </a:xfrm>
          <a:prstGeom prst="rect">
            <a:avLst/>
          </a:prstGeom>
        </p:spPr>
      </p:pic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C3205D2-BC01-453C-8199-628B0DC3056E}"/>
              </a:ext>
            </a:extLst>
          </p:cNvPr>
          <p:cNvSpPr/>
          <p:nvPr/>
        </p:nvSpPr>
        <p:spPr>
          <a:xfrm>
            <a:off x="10729253" y="289129"/>
            <a:ext cx="975793" cy="24853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B05B30F-662D-4D10-B4EF-9A62F2B1F2D0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3B5894F-9B4A-4260-9B27-6143F1D876F3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</a:p>
        </p:txBody>
      </p:sp>
      <p:sp>
        <p:nvSpPr>
          <p:cNvPr id="40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谈判目标的确定</a:t>
            </a:r>
          </a:p>
        </p:txBody>
      </p:sp>
    </p:spTree>
    <p:extLst>
      <p:ext uri="{BB962C8B-B14F-4D97-AF65-F5344CB8AC3E}">
        <p14:creationId xmlns:p14="http://schemas.microsoft.com/office/powerpoint/2010/main" val="23583859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470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94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698524" y="1965174"/>
            <a:ext cx="648108" cy="3040048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50" y="3017562"/>
            <a:ext cx="3553773" cy="749703"/>
            <a:chOff x="-1862093" y="1035850"/>
            <a:chExt cx="3553773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22524" y="1725088"/>
            <a:ext cx="2808381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主题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2405" y="4759942"/>
            <a:ext cx="283850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目标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cxnSp>
        <p:nvCxnSpPr>
          <p:cNvPr id="7" name="直接箭头连接符 6"/>
          <p:cNvCxnSpPr>
            <a:stCxn id="36" idx="2"/>
            <a:endCxn id="37" idx="0"/>
          </p:cNvCxnSpPr>
          <p:nvPr/>
        </p:nvCxnSpPr>
        <p:spPr>
          <a:xfrm flipH="1">
            <a:off x="3811655" y="2157866"/>
            <a:ext cx="15060" cy="26020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15795" y="2315405"/>
            <a:ext cx="492443" cy="21238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具体化</a:t>
            </a:r>
          </a:p>
        </p:txBody>
      </p:sp>
      <p:sp>
        <p:nvSpPr>
          <p:cNvPr id="30" name="矩形 29"/>
          <p:cNvSpPr/>
          <p:nvPr/>
        </p:nvSpPr>
        <p:spPr>
          <a:xfrm>
            <a:off x="5681474" y="3633255"/>
            <a:ext cx="58806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最高目标：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最优期望目标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）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Y+△Y=E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实际需求目标：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谈判者“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坚守的最后防线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可接受目标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最低接受目标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左大括号 30"/>
          <p:cNvSpPr/>
          <p:nvPr/>
        </p:nvSpPr>
        <p:spPr>
          <a:xfrm>
            <a:off x="5331111" y="3869245"/>
            <a:ext cx="280521" cy="22141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67301" y="3022596"/>
            <a:ext cx="62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①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②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③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600-800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④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</a:t>
            </a:r>
            <a:endParaRPr lang="zh-CN" altLang="en-US" sz="2000" b="1" dirty="0">
              <a:solidFill>
                <a:srgbClr val="7030A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6B21327-F223-4EFE-8766-0905D1C5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64" y="46739"/>
            <a:ext cx="2979589" cy="749703"/>
          </a:xfrm>
          <a:prstGeom prst="rect">
            <a:avLst/>
          </a:prstGeom>
        </p:spPr>
      </p:pic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ECFD07E1-B39A-4D98-8E6F-3E6BBC0563E9}"/>
              </a:ext>
            </a:extLst>
          </p:cNvPr>
          <p:cNvSpPr/>
          <p:nvPr/>
        </p:nvSpPr>
        <p:spPr>
          <a:xfrm>
            <a:off x="10729253" y="289129"/>
            <a:ext cx="975793" cy="24853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CD191C1-7E94-4C85-AB32-22FCF28D69F6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E473EC0-EB01-4A00-AB8C-FF14562A9B75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</a:p>
        </p:txBody>
      </p:sp>
      <p:sp>
        <p:nvSpPr>
          <p:cNvPr id="40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谈判目标的确定</a:t>
            </a:r>
          </a:p>
        </p:txBody>
      </p:sp>
    </p:spTree>
    <p:extLst>
      <p:ext uri="{BB962C8B-B14F-4D97-AF65-F5344CB8AC3E}">
        <p14:creationId xmlns:p14="http://schemas.microsoft.com/office/powerpoint/2010/main" val="22251015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470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95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698524" y="1965174"/>
            <a:ext cx="648108" cy="3040048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50" y="3017562"/>
            <a:ext cx="3553773" cy="749703"/>
            <a:chOff x="-1862093" y="1035850"/>
            <a:chExt cx="3553773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22524" y="1725088"/>
            <a:ext cx="2808381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主题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2405" y="4759942"/>
            <a:ext cx="283850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目标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cxnSp>
        <p:nvCxnSpPr>
          <p:cNvPr id="7" name="直接箭头连接符 6"/>
          <p:cNvCxnSpPr>
            <a:stCxn id="36" idx="2"/>
            <a:endCxn id="37" idx="0"/>
          </p:cNvCxnSpPr>
          <p:nvPr/>
        </p:nvCxnSpPr>
        <p:spPr>
          <a:xfrm flipH="1">
            <a:off x="3811655" y="2157866"/>
            <a:ext cx="15060" cy="26020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15795" y="2315405"/>
            <a:ext cx="492443" cy="21238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具体化</a:t>
            </a:r>
          </a:p>
        </p:txBody>
      </p:sp>
      <p:sp>
        <p:nvSpPr>
          <p:cNvPr id="30" name="矩形 29"/>
          <p:cNvSpPr/>
          <p:nvPr/>
        </p:nvSpPr>
        <p:spPr>
          <a:xfrm>
            <a:off x="5681474" y="3633255"/>
            <a:ext cx="58806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最高目标：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最优期望目标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）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Y+△Y=E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实际需求目标：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谈判者“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坚守的最后防线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可接受目标：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谈判中可努力争取或作出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让步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的范围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最低接受目标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左大括号 30"/>
          <p:cNvSpPr/>
          <p:nvPr/>
        </p:nvSpPr>
        <p:spPr>
          <a:xfrm>
            <a:off x="5331111" y="3869245"/>
            <a:ext cx="280521" cy="22141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67301" y="3022596"/>
            <a:ext cx="62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①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②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③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600-800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④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</a:t>
            </a:r>
            <a:endParaRPr lang="zh-CN" altLang="en-US" sz="2000" b="1" dirty="0">
              <a:solidFill>
                <a:srgbClr val="7030A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44E6358-234B-49ED-BD90-3BB8EC4B2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64" y="46739"/>
            <a:ext cx="2979589" cy="749703"/>
          </a:xfrm>
          <a:prstGeom prst="rect">
            <a:avLst/>
          </a:prstGeom>
        </p:spPr>
      </p:pic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BA8E588-DD44-45EC-827A-4D0951CBF136}"/>
              </a:ext>
            </a:extLst>
          </p:cNvPr>
          <p:cNvSpPr/>
          <p:nvPr/>
        </p:nvSpPr>
        <p:spPr>
          <a:xfrm>
            <a:off x="10729253" y="289129"/>
            <a:ext cx="975793" cy="24853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DB395C0-725A-4770-8162-A77348E443F5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3B52ED0-68E5-4C05-9ADA-AD683E7E004D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</a:p>
        </p:txBody>
      </p:sp>
      <p:sp>
        <p:nvSpPr>
          <p:cNvPr id="40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谈判目标的确定</a:t>
            </a:r>
          </a:p>
        </p:txBody>
      </p:sp>
    </p:spTree>
    <p:extLst>
      <p:ext uri="{BB962C8B-B14F-4D97-AF65-F5344CB8AC3E}">
        <p14:creationId xmlns:p14="http://schemas.microsoft.com/office/powerpoint/2010/main" val="21024056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7"/>
            <a:ext cx="1691680" cy="653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470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96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698524" y="1965174"/>
            <a:ext cx="648108" cy="3040048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50" y="3017562"/>
            <a:ext cx="3553773" cy="749703"/>
            <a:chOff x="-1862093" y="1035850"/>
            <a:chExt cx="3553773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22524" y="1725088"/>
            <a:ext cx="2808381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主题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2405" y="4759942"/>
            <a:ext cx="283850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目标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cxnSp>
        <p:nvCxnSpPr>
          <p:cNvPr id="7" name="直接箭头连接符 6"/>
          <p:cNvCxnSpPr>
            <a:stCxn id="36" idx="2"/>
            <a:endCxn id="37" idx="0"/>
          </p:cNvCxnSpPr>
          <p:nvPr/>
        </p:nvCxnSpPr>
        <p:spPr>
          <a:xfrm flipH="1">
            <a:off x="3811655" y="2157866"/>
            <a:ext cx="15060" cy="26020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15795" y="2315405"/>
            <a:ext cx="492443" cy="21238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具体化</a:t>
            </a:r>
          </a:p>
        </p:txBody>
      </p:sp>
      <p:sp>
        <p:nvSpPr>
          <p:cNvPr id="30" name="矩形 29"/>
          <p:cNvSpPr/>
          <p:nvPr/>
        </p:nvSpPr>
        <p:spPr>
          <a:xfrm>
            <a:off x="5681474" y="3633255"/>
            <a:ext cx="58806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最高目标：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最优期望目标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）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Y+△Y=E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实际需求目标：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谈判者“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坚守的最后防线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可接受目标：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谈判中可努力争取或作出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让步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的范围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最低接受目标：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谈判中的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最低要求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，否则谈判失败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5331111" y="3869245"/>
            <a:ext cx="280521" cy="22141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67301" y="3022596"/>
            <a:ext cx="62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①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②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③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600-800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④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</a:t>
            </a:r>
            <a:endParaRPr lang="zh-CN" altLang="en-US" sz="2000" b="1" dirty="0">
              <a:solidFill>
                <a:srgbClr val="7030A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7C4163B-0F3A-49D9-A505-A51C42E7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64" y="46739"/>
            <a:ext cx="2979589" cy="749703"/>
          </a:xfrm>
          <a:prstGeom prst="rect">
            <a:avLst/>
          </a:prstGeom>
        </p:spPr>
      </p:pic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8CD33D7-1F1F-48AD-9904-EDD2ACC0E727}"/>
              </a:ext>
            </a:extLst>
          </p:cNvPr>
          <p:cNvSpPr/>
          <p:nvPr/>
        </p:nvSpPr>
        <p:spPr>
          <a:xfrm>
            <a:off x="10729253" y="289129"/>
            <a:ext cx="975793" cy="24853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133509-EF61-44EA-870B-4DF3596AACBC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E9A6097-A318-4955-9672-2E72F723AEE4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</a:p>
        </p:txBody>
      </p:sp>
      <p:sp>
        <p:nvSpPr>
          <p:cNvPr id="40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谈判目标的确定</a:t>
            </a:r>
          </a:p>
        </p:txBody>
      </p:sp>
    </p:spTree>
    <p:extLst>
      <p:ext uri="{BB962C8B-B14F-4D97-AF65-F5344CB8AC3E}">
        <p14:creationId xmlns:p14="http://schemas.microsoft.com/office/powerpoint/2010/main" val="29819301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4708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97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698524" y="1965174"/>
            <a:ext cx="648108" cy="3040048"/>
            <a:chOff x="3667013" y="2264545"/>
            <a:chExt cx="1063703" cy="1264390"/>
          </a:xfrm>
        </p:grpSpPr>
        <p:grpSp>
          <p:nvGrpSpPr>
            <p:cNvPr id="48" name="组合 30"/>
            <p:cNvGrpSpPr>
              <a:grpSpLocks/>
            </p:cNvGrpSpPr>
            <p:nvPr/>
          </p:nvGrpSpPr>
          <p:grpSpPr bwMode="auto">
            <a:xfrm rot="16200000">
              <a:off x="4067537" y="2427820"/>
              <a:ext cx="826454" cy="499904"/>
              <a:chOff x="7" y="504055"/>
              <a:chExt cx="6032667" cy="64807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>
                <a:off x="7" y="504055"/>
                <a:ext cx="60326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9" name="直接连接符 48"/>
            <p:cNvCxnSpPr>
              <a:stCxn id="52" idx="0"/>
            </p:cNvCxnSpPr>
            <p:nvPr/>
          </p:nvCxnSpPr>
          <p:spPr>
            <a:xfrm flipH="1">
              <a:off x="4230810" y="3091001"/>
              <a:ext cx="2" cy="43793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667013" y="2870749"/>
              <a:ext cx="56379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4480763" y="3278983"/>
              <a:ext cx="0" cy="499903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50" y="3017562"/>
            <a:ext cx="3553773" cy="749703"/>
            <a:chOff x="-1862093" y="1035850"/>
            <a:chExt cx="3553773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22524" y="1725088"/>
            <a:ext cx="2808381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主题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392405" y="4759942"/>
            <a:ext cx="2838500" cy="4327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谈判</a:t>
            </a:r>
            <a:r>
              <a:rPr lang="zh-CN" altLang="en-US" sz="2800" b="1" spc="-5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目标</a:t>
            </a:r>
            <a:r>
              <a:rPr lang="zh-CN" altLang="en-US" sz="2800" b="1" spc="-5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的确定</a:t>
            </a:r>
          </a:p>
        </p:txBody>
      </p:sp>
      <p:cxnSp>
        <p:nvCxnSpPr>
          <p:cNvPr id="7" name="直接箭头连接符 6"/>
          <p:cNvCxnSpPr>
            <a:stCxn id="36" idx="2"/>
            <a:endCxn id="37" idx="0"/>
          </p:cNvCxnSpPr>
          <p:nvPr/>
        </p:nvCxnSpPr>
        <p:spPr>
          <a:xfrm flipH="1">
            <a:off x="3811655" y="2157866"/>
            <a:ext cx="15060" cy="26020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15795" y="2315405"/>
            <a:ext cx="492443" cy="21238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具体化</a:t>
            </a:r>
          </a:p>
        </p:txBody>
      </p:sp>
      <p:sp>
        <p:nvSpPr>
          <p:cNvPr id="30" name="矩形 29"/>
          <p:cNvSpPr/>
          <p:nvPr/>
        </p:nvSpPr>
        <p:spPr>
          <a:xfrm>
            <a:off x="5681474" y="3633255"/>
            <a:ext cx="58806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最高目标：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最优期望目标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）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Y+△Y=E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实际需求目标：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谈判者“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坚守的最后防线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可接受目标：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谈判中可努力争取或作出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让步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的范围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最低接受目标：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谈判中的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最低要求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，否则谈判失败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5331111" y="3869245"/>
            <a:ext cx="280521" cy="22141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67301" y="3022596"/>
            <a:ext cx="62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①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②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③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600-800</a:t>
            </a:r>
            <a:r>
              <a:rPr lang="zh-CN" altLang="en-US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； ④</a:t>
            </a:r>
            <a:r>
              <a:rPr lang="en-US" altLang="zh-CN" sz="2000" b="1" dirty="0">
                <a:solidFill>
                  <a:srgbClr val="7030A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600</a:t>
            </a:r>
            <a:endParaRPr lang="zh-CN" altLang="en-US" sz="2000" b="1" dirty="0">
              <a:solidFill>
                <a:srgbClr val="7030A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5689D0E-5577-4603-8118-0F777287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64" y="46739"/>
            <a:ext cx="2979589" cy="749703"/>
          </a:xfrm>
          <a:prstGeom prst="rect">
            <a:avLst/>
          </a:prstGeom>
        </p:spPr>
      </p:pic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D0D567F-E685-4C7D-8AFF-3EE6DAB6CADC}"/>
              </a:ext>
            </a:extLst>
          </p:cNvPr>
          <p:cNvSpPr/>
          <p:nvPr/>
        </p:nvSpPr>
        <p:spPr>
          <a:xfrm>
            <a:off x="10729253" y="289129"/>
            <a:ext cx="975793" cy="24853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AE7BFAD-5532-4D8D-9056-ED7FBB17786E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3D5D12D-A5CF-47F5-9C9E-4A87CFCE5585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</a:p>
        </p:txBody>
      </p:sp>
      <p:sp>
        <p:nvSpPr>
          <p:cNvPr id="41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谈判目标的确定</a:t>
            </a:r>
          </a:p>
        </p:txBody>
      </p:sp>
    </p:spTree>
    <p:extLst>
      <p:ext uri="{BB962C8B-B14F-4D97-AF65-F5344CB8AC3E}">
        <p14:creationId xmlns:p14="http://schemas.microsoft.com/office/powerpoint/2010/main" val="12004865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3136"/>
            <a:ext cx="1691680" cy="6534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12401"/>
              </p:ext>
            </p:extLst>
          </p:nvPr>
        </p:nvGraphicFramePr>
        <p:xfrm>
          <a:off x="0" y="1429512"/>
          <a:ext cx="1691680" cy="48648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7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864"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759787" y="7665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20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98</a:t>
            </a:fld>
            <a:endParaRPr lang="zh-CN" altLang="en-US" sz="20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1409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3792727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0" y="5456273"/>
            <a:ext cx="1691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4450" y="1575184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2315405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25" y="3087117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6595" y="3939593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-28349" y="4755410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模拟谈判</a:t>
            </a:r>
          </a:p>
        </p:txBody>
      </p:sp>
      <p:sp>
        <p:nvSpPr>
          <p:cNvPr id="64" name="矩形 63"/>
          <p:cNvSpPr/>
          <p:nvPr/>
        </p:nvSpPr>
        <p:spPr>
          <a:xfrm>
            <a:off x="-28349" y="5599689"/>
            <a:ext cx="1677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交易条件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50" y="3017562"/>
            <a:ext cx="3553773" cy="749703"/>
            <a:chOff x="-1862093" y="1035850"/>
            <a:chExt cx="3553773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-1862093" y="1035850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75689D0E-5577-4603-8118-0F777287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64" y="46739"/>
            <a:ext cx="2979589" cy="749703"/>
          </a:xfrm>
          <a:prstGeom prst="rect">
            <a:avLst/>
          </a:prstGeom>
        </p:spPr>
      </p:pic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D0D567F-E685-4C7D-8AFF-3EE6DAB6CADC}"/>
              </a:ext>
            </a:extLst>
          </p:cNvPr>
          <p:cNvSpPr/>
          <p:nvPr/>
        </p:nvSpPr>
        <p:spPr>
          <a:xfrm>
            <a:off x="10729253" y="289129"/>
            <a:ext cx="975793" cy="24853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AE7BFAD-5532-4D8D-9056-ED7FBB17786E}"/>
              </a:ext>
            </a:extLst>
          </p:cNvPr>
          <p:cNvSpPr txBox="1"/>
          <p:nvPr/>
        </p:nvSpPr>
        <p:spPr>
          <a:xfrm>
            <a:off x="1842129" y="1501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3D5D12D-A5CF-47F5-9C9E-4A87CFCE5585}"/>
              </a:ext>
            </a:extLst>
          </p:cNvPr>
          <p:cNvSpPr txBox="1"/>
          <p:nvPr/>
        </p:nvSpPr>
        <p:spPr>
          <a:xfrm>
            <a:off x="1918329" y="8660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谈判目标的确定</a:t>
            </a:r>
          </a:p>
        </p:txBody>
      </p:sp>
      <p:sp>
        <p:nvSpPr>
          <p:cNvPr id="41" name="文本框 30">
            <a:extLst>
              <a:ext uri="{FF2B5EF4-FFF2-40B4-BE49-F238E27FC236}">
                <a16:creationId xmlns:a16="http://schemas.microsoft.com/office/drawing/2014/main" id="{46C27F3D-89F5-4FFA-8F97-93D981974CB3}"/>
              </a:ext>
            </a:extLst>
          </p:cNvPr>
          <p:cNvSpPr txBox="1"/>
          <p:nvPr/>
        </p:nvSpPr>
        <p:spPr>
          <a:xfrm>
            <a:off x="14450" y="46138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3.3.2 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谈判目标的确定</a:t>
            </a:r>
          </a:p>
        </p:txBody>
      </p:sp>
      <p:pic>
        <p:nvPicPr>
          <p:cNvPr id="1026" name="Picture 2" descr="https://timgsa.baidu.com/timg?image&amp;quality=80&amp;size=b9999_10000&amp;sec=1544608891713&amp;di=e08fa3d6b1b0bffbab217be9990aa505&amp;imgtype=0&amp;src=http%3A%2F%2F5b0988e595225.cdn.sohucs.com%2Fimages%2F20181109%2F0dbcf6d6ddfa4d9c9587298241d666a6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65" y="1594388"/>
            <a:ext cx="2504283" cy="22797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44609007041&amp;di=4ed0f79889931769354eaa971ef0dad3&amp;imgtype=0&amp;src=http%3A%2F%2Fimgsrc.baidu.com%2Fimgad%2Fpic%2Fitem%2Fa686c9177f3e6709e3b2f8d830c79f3df8dc556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2"/>
          <a:stretch/>
        </p:blipFill>
        <p:spPr bwMode="auto">
          <a:xfrm>
            <a:off x="3265768" y="2418736"/>
            <a:ext cx="3168673" cy="19473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9999_10000&amp;sec=1544609103726&amp;di=198ee6464e88e5f691b7b81286861ea5&amp;imgtype=0&amp;src=http%3A%2F%2Fs9.rr.itc.cn%2Fr%2FwapChange%2F20166_19_22%2Fa7847q436188780935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9" t="2122" r="26140" b="29543"/>
          <a:stretch/>
        </p:blipFill>
        <p:spPr bwMode="auto">
          <a:xfrm>
            <a:off x="4648805" y="3346949"/>
            <a:ext cx="2662126" cy="19071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44609144854&amp;di=4ee30ec1e1382d11320e0da508d774bc&amp;imgtype=0&amp;src=http%3A%2F%2Fimgsrc.baidu.com%2Fimgad%2Fpic%2Fitem%2Ffcfaaf51f3deb48f4b3654f8fb1f3a292df578bd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1" t="16301" b="9154"/>
          <a:stretch/>
        </p:blipFill>
        <p:spPr bwMode="auto">
          <a:xfrm>
            <a:off x="6004718" y="4249269"/>
            <a:ext cx="2659310" cy="18510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/>
          <p:cNvSpPr/>
          <p:nvPr/>
        </p:nvSpPr>
        <p:spPr>
          <a:xfrm>
            <a:off x="2621628" y="6177129"/>
            <a:ext cx="61969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最高目标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&gt;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实际需求目标≥可接受目标≥最低目标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】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76348" y="1779172"/>
            <a:ext cx="619697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最高目标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】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可能不实现</a:t>
            </a:r>
          </a:p>
        </p:txBody>
      </p:sp>
      <p:sp>
        <p:nvSpPr>
          <p:cNvPr id="44" name="矩形 43"/>
          <p:cNvSpPr/>
          <p:nvPr/>
        </p:nvSpPr>
        <p:spPr>
          <a:xfrm>
            <a:off x="6306648" y="2732282"/>
            <a:ext cx="442260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实际需求目标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】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尽最大努力实现</a:t>
            </a:r>
          </a:p>
        </p:txBody>
      </p:sp>
      <p:sp>
        <p:nvSpPr>
          <p:cNvPr id="45" name="矩形 44"/>
          <p:cNvSpPr/>
          <p:nvPr/>
        </p:nvSpPr>
        <p:spPr>
          <a:xfrm>
            <a:off x="8517950" y="4893910"/>
            <a:ext cx="34998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最低接受目标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】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必须实现</a:t>
            </a:r>
          </a:p>
        </p:txBody>
      </p:sp>
      <p:sp>
        <p:nvSpPr>
          <p:cNvPr id="55" name="矩形 54"/>
          <p:cNvSpPr/>
          <p:nvPr/>
        </p:nvSpPr>
        <p:spPr>
          <a:xfrm>
            <a:off x="7436624" y="3590567"/>
            <a:ext cx="349987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可接受目标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】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能实现就实现吧</a:t>
            </a:r>
          </a:p>
        </p:txBody>
      </p:sp>
    </p:spTree>
    <p:extLst>
      <p:ext uri="{BB962C8B-B14F-4D97-AF65-F5344CB8AC3E}">
        <p14:creationId xmlns:p14="http://schemas.microsoft.com/office/powerpoint/2010/main" val="29292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5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635" y="302895"/>
            <a:ext cx="2626112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656216" y="1420010"/>
            <a:ext cx="10972799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商务谈判中必须要实现的目标被称为（ 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最低接受目标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实际需求目标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可接受目标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最优期望目标</a:t>
            </a:r>
          </a:p>
        </p:txBody>
      </p:sp>
    </p:spTree>
    <p:extLst>
      <p:ext uri="{BB962C8B-B14F-4D97-AF65-F5344CB8AC3E}">
        <p14:creationId xmlns:p14="http://schemas.microsoft.com/office/powerpoint/2010/main" val="1945810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3745</TotalTime>
  <Words>7458</Words>
  <Application>Microsoft Office PowerPoint</Application>
  <PresentationFormat>宽屏</PresentationFormat>
  <Paragraphs>1655</Paragraphs>
  <Slides>136</Slides>
  <Notes>80</Notes>
  <HiddenSlides>2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136</vt:i4>
      </vt:variant>
    </vt:vector>
  </HeadingPairs>
  <TitlesOfParts>
    <vt:vector size="152" baseType="lpstr">
      <vt:lpstr>Arial Unicode MS</vt:lpstr>
      <vt:lpstr>方正启体简体</vt:lpstr>
      <vt:lpstr>黑体</vt:lpstr>
      <vt:lpstr>华文新魏</vt:lpstr>
      <vt:lpstr>楷体</vt:lpstr>
      <vt:lpstr>宋体</vt:lpstr>
      <vt:lpstr>微软雅黑</vt:lpstr>
      <vt:lpstr>幼圆</vt:lpstr>
      <vt:lpstr>Arial</vt:lpstr>
      <vt:lpstr>Calibri</vt:lpstr>
      <vt:lpstr>Calibri Light</vt:lpstr>
      <vt:lpstr>Franklin Gothic Book</vt:lpstr>
      <vt:lpstr>Times New Roman</vt:lpstr>
      <vt:lpstr>Tw Cen MT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一、活动介绍</vt:lpstr>
      <vt:lpstr>PowerPoint 演示文稿</vt:lpstr>
      <vt:lpstr>二、参与方式</vt:lpstr>
      <vt:lpstr>没灵感？看看他们怎么说……</vt:lpstr>
      <vt:lpstr>PowerPoint 演示文稿</vt:lpstr>
      <vt:lpstr>一、 名师介绍</vt:lpstr>
      <vt:lpstr>二、课程介绍</vt:lpstr>
      <vt:lpstr>二、课程介绍</vt:lpstr>
      <vt:lpstr>二、课程介绍</vt:lpstr>
      <vt:lpstr>二、课程介绍</vt:lpstr>
      <vt:lpstr>二、课程介绍</vt:lpstr>
      <vt:lpstr>二、课程介绍</vt:lpstr>
      <vt:lpstr>二、课程介绍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Asmin</dc:creator>
  <cp:lastModifiedBy>hongyu tang</cp:lastModifiedBy>
  <cp:revision>288</cp:revision>
  <dcterms:created xsi:type="dcterms:W3CDTF">2018-05-15T04:43:17Z</dcterms:created>
  <dcterms:modified xsi:type="dcterms:W3CDTF">2018-12-15T07:55:37Z</dcterms:modified>
</cp:coreProperties>
</file>